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46" r:id="rId2"/>
    <p:sldId id="747" r:id="rId3"/>
    <p:sldId id="743" r:id="rId4"/>
    <p:sldId id="748" r:id="rId5"/>
    <p:sldId id="739" r:id="rId6"/>
    <p:sldId id="710" r:id="rId7"/>
    <p:sldId id="749" r:id="rId8"/>
    <p:sldId id="744" r:id="rId9"/>
    <p:sldId id="713" r:id="rId10"/>
    <p:sldId id="754" r:id="rId11"/>
    <p:sldId id="752" r:id="rId12"/>
    <p:sldId id="701" r:id="rId13"/>
    <p:sldId id="714" r:id="rId14"/>
    <p:sldId id="715" r:id="rId15"/>
    <p:sldId id="698" r:id="rId16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622">
          <p15:clr>
            <a:srgbClr val="A4A3A4"/>
          </p15:clr>
        </p15:guide>
        <p15:guide id="5" orient="horz" pos="2618">
          <p15:clr>
            <a:srgbClr val="A4A3A4"/>
          </p15:clr>
        </p15:guide>
        <p15:guide id="6" orient="horz" pos="2527">
          <p15:clr>
            <a:srgbClr val="A4A3A4"/>
          </p15:clr>
        </p15:guide>
        <p15:guide id="7" orient="horz" pos="2119">
          <p15:clr>
            <a:srgbClr val="A4A3A4"/>
          </p15:clr>
        </p15:guide>
        <p15:guide id="8" orient="horz" pos="2028">
          <p15:clr>
            <a:srgbClr val="A4A3A4"/>
          </p15:clr>
        </p15:guide>
        <p15:guide id="9" orient="horz" pos="1620">
          <p15:clr>
            <a:srgbClr val="A4A3A4"/>
          </p15:clr>
        </p15:guide>
        <p15:guide id="10" orient="horz" pos="1529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030">
          <p15:clr>
            <a:srgbClr val="A4A3A4"/>
          </p15:clr>
        </p15:guide>
        <p15:guide id="13" orient="horz" pos="486">
          <p15:clr>
            <a:srgbClr val="A4A3A4"/>
          </p15:clr>
        </p15:guide>
        <p15:guide id="14" pos="2835">
          <p15:clr>
            <a:srgbClr val="A4A3A4"/>
          </p15:clr>
        </p15:guide>
        <p15:guide id="15" pos="2925">
          <p15:clr>
            <a:srgbClr val="A4A3A4"/>
          </p15:clr>
        </p15:guide>
        <p15:guide id="16" pos="3742">
          <p15:clr>
            <a:srgbClr val="A4A3A4"/>
          </p15:clr>
        </p15:guide>
        <p15:guide id="17" pos="3833">
          <p15:clr>
            <a:srgbClr val="A4A3A4"/>
          </p15:clr>
        </p15:guide>
        <p15:guide id="18" pos="4649">
          <p15:clr>
            <a:srgbClr val="A4A3A4"/>
          </p15:clr>
        </p15:guide>
        <p15:guide id="19" pos="4740">
          <p15:clr>
            <a:srgbClr val="A4A3A4"/>
          </p15:clr>
        </p15:guide>
        <p15:guide id="20" pos="2018">
          <p15:clr>
            <a:srgbClr val="A4A3A4"/>
          </p15:clr>
        </p15:guide>
        <p15:guide id="21" pos="1927">
          <p15:clr>
            <a:srgbClr val="A4A3A4"/>
          </p15:clr>
        </p15:guide>
        <p15:guide id="22" pos="1111">
          <p15:clr>
            <a:srgbClr val="A4A3A4"/>
          </p15:clr>
        </p15:guide>
        <p15:guide id="23" pos="1020">
          <p15:clr>
            <a:srgbClr val="A4A3A4"/>
          </p15:clr>
        </p15:guide>
        <p15:guide id="24" pos="204">
          <p15:clr>
            <a:srgbClr val="A4A3A4"/>
          </p15:clr>
        </p15:guide>
        <p15:guide id="25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su, Nuran (GfK)" initials="AN(" lastIdx="1" clrIdx="0"/>
  <p:cmAuthor id="1" name="NURAN AKSU" initials="NA" lastIdx="0" clrIdx="1">
    <p:extLst>
      <p:ext uri="{19B8F6BF-5375-455C-9EA6-DF929625EA0E}">
        <p15:presenceInfo xmlns:p15="http://schemas.microsoft.com/office/powerpoint/2012/main" userId="56805ae8680dd1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89"/>
    <a:srgbClr val="A2B969"/>
    <a:srgbClr val="C13018"/>
    <a:srgbClr val="F5F5F5"/>
    <a:srgbClr val="D9D6D5"/>
    <a:srgbClr val="DCD9D8"/>
    <a:srgbClr val="DAD7D6"/>
    <a:srgbClr val="DDDAD9"/>
    <a:srgbClr val="2A4361"/>
    <a:srgbClr val="33669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264" autoAdjust="0"/>
  </p:normalViewPr>
  <p:slideViewPr>
    <p:cSldViewPr showGuides="1">
      <p:cViewPr varScale="1">
        <p:scale>
          <a:sx n="145" d="100"/>
          <a:sy n="145" d="100"/>
        </p:scale>
        <p:origin x="660" y="120"/>
      </p:cViewPr>
      <p:guideLst>
        <p:guide orient="horz" pos="2981"/>
        <p:guide orient="horz" pos="3026"/>
        <p:guide orient="horz" pos="3117"/>
        <p:guide orient="horz" pos="622"/>
        <p:guide orient="horz" pos="2618"/>
        <p:guide orient="horz" pos="2527"/>
        <p:guide orient="horz" pos="2119"/>
        <p:guide orient="horz" pos="2028"/>
        <p:guide orient="horz" pos="1620"/>
        <p:guide orient="horz" pos="1529"/>
        <p:guide orient="horz" pos="1121"/>
        <p:guide orient="horz" pos="1030"/>
        <p:guide orient="horz" pos="486"/>
        <p:guide pos="2835"/>
        <p:guide pos="2925"/>
        <p:guide pos="3742"/>
        <p:guide pos="3833"/>
        <p:guide pos="4649"/>
        <p:guide pos="4740"/>
        <p:guide pos="2018"/>
        <p:guide pos="1927"/>
        <p:guide pos="1111"/>
        <p:guide pos="1020"/>
        <p:guide pos="204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-2388" y="-72"/>
      </p:cViewPr>
      <p:guideLst>
        <p:guide orient="horz" pos="5938"/>
        <p:guide orient="horz" pos="495"/>
        <p:guide pos="281"/>
        <p:guide pos="40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32920558684364E-2"/>
          <c:y val="0.18144416099719915"/>
          <c:w val="0.93845250854480222"/>
          <c:h val="0.49506183385559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narHorz">
              <a:fgClr>
                <a:schemeClr val="accent5">
                  <a:shade val="76000"/>
                </a:schemeClr>
              </a:fgClr>
              <a:bgClr>
                <a:schemeClr val="accent5">
                  <a:shade val="76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shade val="76000"/>
                </a:schemeClr>
              </a:inn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Ürün ve hizmetlerini tavsiye ederim</c:v>
                </c:pt>
                <c:pt idx="1">
                  <c:v>Ürün ve hizmetlerini tereddütsüz satın alırım</c:v>
                </c:pt>
                <c:pt idx="2">
                  <c:v>Sosyal projelerini desteklerim</c:v>
                </c:pt>
                <c:pt idx="3">
                  <c:v>En çok çalışılmak istenen şirket olarak tanımlarım</c:v>
                </c:pt>
                <c:pt idx="4">
                  <c:v>Halka açıksa veya açıldığında hisse senetlerine yatırım yaparım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0.92859999999999998</c:v>
                </c:pt>
                <c:pt idx="1">
                  <c:v>0.90709999999999991</c:v>
                </c:pt>
                <c:pt idx="2">
                  <c:v>0.79290000000000005</c:v>
                </c:pt>
                <c:pt idx="3">
                  <c:v>0.78569999999999995</c:v>
                </c:pt>
                <c:pt idx="4">
                  <c:v>0.5071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A-42FD-8D82-CF5F1EF700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pattFill prst="narHorz">
              <a:fgClr>
                <a:schemeClr val="accent5">
                  <a:tint val="77000"/>
                </a:schemeClr>
              </a:fgClr>
              <a:bgClr>
                <a:schemeClr val="accent5">
                  <a:tint val="77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tint val="77000"/>
                </a:schemeClr>
              </a:inn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Ürün ve hizmetlerini tavsiye ederim</c:v>
                </c:pt>
                <c:pt idx="1">
                  <c:v>Ürün ve hizmetlerini tereddütsüz satın alırım</c:v>
                </c:pt>
                <c:pt idx="2">
                  <c:v>Sosyal projelerini desteklerim</c:v>
                </c:pt>
                <c:pt idx="3">
                  <c:v>En çok çalışılmak istenen şirket olarak tanımlarım</c:v>
                </c:pt>
                <c:pt idx="4">
                  <c:v>Halka açıksa veya açıldığında hisse senetlerine yatırım yaparım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0.88</c:v>
                </c:pt>
                <c:pt idx="1">
                  <c:v>0.92</c:v>
                </c:pt>
                <c:pt idx="2">
                  <c:v>0.73</c:v>
                </c:pt>
                <c:pt idx="3">
                  <c:v>0.76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1A-42FD-8D82-CF5F1EF70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106939920"/>
        <c:axId val="2106944128"/>
      </c:barChart>
      <c:catAx>
        <c:axId val="21069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106944128"/>
        <c:crosses val="autoZero"/>
        <c:auto val="1"/>
        <c:lblAlgn val="ctr"/>
        <c:lblOffset val="100"/>
        <c:noMultiLvlLbl val="0"/>
      </c:catAx>
      <c:valAx>
        <c:axId val="2106944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693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875722963765476"/>
          <c:y val="2.7168119317245908E-2"/>
          <c:w val="0.32231924455696742"/>
          <c:h val="7.7262637275658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tr-T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0-49</cx:pt>
          <cx:pt idx="1">50-59</cx:pt>
          <cx:pt idx="2">60-64</cx:pt>
          <cx:pt idx="3">65-69</cx:pt>
          <cx:pt idx="4">70-74</cx:pt>
          <cx:pt idx="5">75-100</cx:pt>
        </cx:lvl>
      </cx:strDim>
      <cx:numDim type="val">
        <cx:f>Sheet1!$B$2:$B$7</cx:f>
        <cx:lvl ptCount="6" formatCode="0%">
          <cx:pt idx="0">0.044642857142857144</cx:pt>
          <cx:pt idx="1">0.125</cx:pt>
          <cx:pt idx="2">0.17857142857142858</cx:pt>
          <cx:pt idx="3">0.40000000000000002</cx:pt>
          <cx:pt idx="4">0.23999999999999999</cx:pt>
          <cx:pt idx="5">0.0089285714285714281</cx:pt>
        </cx:lvl>
      </cx:numDim>
    </cx:data>
  </cx:chartData>
  <cx:chart>
    <cx:plotArea>
      <cx:plotAreaRegion>
        <cx:series layoutId="funnel" uniqueId="{7C932A81-2B97-45AC-8B70-131F7D723320}">
          <cx:tx>
            <cx:txData>
              <cx:f>Sheet1!$B$1</cx:f>
              <cx:v>Series1</cx:v>
            </cx:txData>
          </cx:tx>
          <cx:dataPt idx="0">
            <cx:spPr>
              <a:solidFill>
                <a:srgbClr val="F98570"/>
              </a:solidFill>
            </cx:spPr>
          </cx:dataPt>
          <cx:dataPt idx="1">
            <cx:spPr>
              <a:solidFill>
                <a:srgbClr val="FEDC81"/>
              </a:solidFill>
            </cx:spPr>
          </cx:dataPt>
          <cx:dataPt idx="2">
            <cx:spPr>
              <a:solidFill>
                <a:srgbClr val="EEE683"/>
              </a:solidFill>
            </cx:spPr>
          </cx:dataPt>
          <cx:dataPt idx="3">
            <cx:spPr>
              <a:solidFill>
                <a:srgbClr val="CCDD82"/>
              </a:solidFill>
            </cx:spPr>
          </cx:dataPt>
          <cx:dataPt idx="4">
            <cx:spPr>
              <a:solidFill>
                <a:srgbClr val="A9D27F"/>
              </a:solidFill>
            </cx:spPr>
          </cx:dataPt>
          <cx:dataPt idx="5">
            <cx:spPr>
              <a:solidFill>
                <a:srgbClr val="86C97E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 sz="1200">
                  <a:solidFill>
                    <a:schemeClr val="tx1"/>
                  </a:solidFill>
                </a:endParaRPr>
              </a:p>
            </cx:txPr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5703157" y="9427939"/>
            <a:ext cx="648089" cy="2880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r>
              <a:rPr lang="en-US" sz="800" dirty="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‹#›</a:t>
            </a:fld>
            <a:endParaRPr lang="en-US" sz="800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8" y="194745"/>
            <a:ext cx="432283" cy="4322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2012 | Title of presentation | DD. Month 2012</a:t>
            </a: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46427" y="786739"/>
            <a:ext cx="5905161" cy="33225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315229"/>
            <a:ext cx="5905500" cy="482467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5"/>
          </p:nvPr>
        </p:nvSpPr>
        <p:spPr bwMode="gray">
          <a:xfrm>
            <a:off x="5703157" y="9427939"/>
            <a:ext cx="648431" cy="2880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r>
              <a:rPr lang="en-US" sz="800" dirty="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‹#›</a:t>
            </a:fld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2012 | Title of presentation | DD. Month 2012</a:t>
            </a: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300"/>
      </a:spcAft>
      <a:defRPr sz="1000" kern="1200">
        <a:solidFill>
          <a:schemeClr val="tx2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30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2075" indent="-92075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79388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265113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70000" indent="-900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93E-5381-4953-8828-266BEBFC6D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20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93E-5381-4953-8828-266BEBFC6D5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308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93E-5381-4953-8828-266BEBFC6D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263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000" b="1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X2.</a:t>
            </a:r>
            <a:r>
              <a:rPr lang="tr-TR" sz="10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Aşağıda yer alan ifadeleri incelediğinizde bir şirketin sizin gözünüzde itibarlı olabilmesi için “</a:t>
            </a:r>
            <a:r>
              <a:rPr lang="tr-TR" sz="1000" b="1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çalışan markası / işveren markası</a:t>
            </a:r>
            <a:r>
              <a:rPr lang="tr-TR" sz="10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” alanında yönetmesi gereken </a:t>
            </a:r>
            <a:r>
              <a:rPr lang="tr-TR" sz="1000" b="1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en öncelikli 3 alanı</a:t>
            </a:r>
            <a:r>
              <a:rPr lang="tr-TR" sz="10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lütfen belirtebilir misiniz?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11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2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tr-TR" sz="1000" b="1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X2.</a:t>
            </a:r>
            <a:r>
              <a:rPr lang="tr-TR" sz="10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Aşağıda yer alan ifadelere “</a:t>
            </a:r>
            <a:r>
              <a:rPr lang="tr-TR" sz="1000" b="1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itibarlı olduğunu düşündüğünüz şirketler</a:t>
            </a:r>
            <a:r>
              <a:rPr lang="tr-TR" sz="100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” için ne derece katıldığınızı lütfen 1-Hiç katılmıyorum, 5-Kesinlikle katılıyorum ölçeğinde düşünerek belirtebilir misiniz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12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7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93E-5381-4953-8828-266BEBFC6D5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301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2893E-5381-4953-8828-266BEBFC6D5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46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800" b="0" cap="all" baseline="0">
                <a:solidFill>
                  <a:srgbClr val="FF0000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56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850" y="1491630"/>
            <a:ext cx="8496300" cy="3240707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1800"/>
            </a:lvl1pPr>
            <a:lvl2pPr marL="358775" indent="0">
              <a:spcAft>
                <a:spcPts val="400"/>
              </a:spcAft>
              <a:buClr>
                <a:schemeClr val="bg2"/>
              </a:buClr>
              <a:buFont typeface="+mj-lt"/>
              <a:buNone/>
              <a:defRPr sz="1800">
                <a:solidFill>
                  <a:schemeClr val="tx1"/>
                </a:solidFill>
              </a:defRPr>
            </a:lvl2pPr>
            <a:lvl3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3850" y="842963"/>
            <a:ext cx="6408738" cy="21661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23850" y="1131888"/>
            <a:ext cx="8569325" cy="287337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Ø"/>
              <a:defRPr/>
            </a:lvl2pPr>
            <a:lvl3pPr marL="180975" indent="-180975">
              <a:buFont typeface="Wingdings" panose="05000000000000000000" pitchFamily="2" charset="2"/>
              <a:buChar char="Ø"/>
              <a:defRPr/>
            </a:lvl3pPr>
            <a:lvl4pPr marL="360000" indent="-180975">
              <a:buFont typeface="Wingdings" panose="05000000000000000000" pitchFamily="2" charset="2"/>
              <a:buChar char="Ø"/>
              <a:defRPr/>
            </a:lvl4pPr>
            <a:lvl5pPr marL="540000" indent="-18097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25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9918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419"/>
            <a:ext cx="6408449" cy="57610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 bwMode="gray">
          <a:xfrm>
            <a:off x="323850" y="915520"/>
            <a:ext cx="8496300" cy="3816817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650" y="771500"/>
            <a:ext cx="216030" cy="4176580"/>
            <a:chOff x="9252650" y="771500"/>
            <a:chExt cx="216030" cy="4176580"/>
          </a:xfrm>
        </p:grpSpPr>
        <p:cxnSp>
          <p:nvCxnSpPr>
            <p:cNvPr id="48" name="Gerade Verbindung 47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VCT_Marker_ID_4" hidden="1"/>
          <p:cNvSpPr/>
          <p:nvPr>
            <p:custDataLst>
              <p:tags r:id="rId6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 bwMode="gray">
          <a:xfrm>
            <a:off x="-324680" y="771500"/>
            <a:ext cx="216030" cy="4176580"/>
            <a:chOff x="9252650" y="771500"/>
            <a:chExt cx="216030" cy="4176580"/>
          </a:xfrm>
        </p:grpSpPr>
        <p:cxnSp>
          <p:nvCxnSpPr>
            <p:cNvPr id="65" name="Gerade Verbindung 64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2" descr="F:\Zenna\zenna isimsiz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5720"/>
            <a:ext cx="504056" cy="2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hteck 13"/>
          <p:cNvSpPr/>
          <p:nvPr userDrawn="1"/>
        </p:nvSpPr>
        <p:spPr bwMode="gray">
          <a:xfrm>
            <a:off x="674304" y="4896102"/>
            <a:ext cx="7056000" cy="144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© 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ZENNA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 | </a:t>
            </a:r>
            <a:r>
              <a:rPr kumimoji="0" lang="tr-TR" sz="800" b="0" i="0" u="none" strike="noStrike" kern="0" cap="none" spc="0" normalizeH="0" baseline="0" noProof="0" dirty="0" err="1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RepMan</a:t>
            </a:r>
            <a:r>
              <a:rPr kumimoji="0" lang="tr-TR" sz="800" b="0" i="0" u="none" strike="noStrike" kern="0" cap="none" spc="0" normalizeH="0" baseline="0" noProof="0" dirty="0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 Forum 2018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928580"/>
                </a:solidFill>
                <a:effectLst/>
                <a:uLnTx/>
                <a:uFillTx/>
                <a:latin typeface="Arial" pitchFamily="34" charset="0"/>
              </a:rPr>
              <a:t>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E4DD-FEC8-482A-9A82-62E1986CE28A}" type="slidenum">
              <a:rPr lang="en-US" smtClean="0"/>
              <a:t>‹#›</a:t>
            </a:fld>
            <a:endParaRPr lang="en-US"/>
          </a:p>
        </p:txBody>
      </p:sp>
      <p:pic>
        <p:nvPicPr>
          <p:cNvPr id="63" name="Picture 2" descr="http://www.repman.com.tr/tr/wp-content/uploads/2015/11/repman-logo1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13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8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gh five between business people Free Photo">
            <a:extLst>
              <a:ext uri="{FF2B5EF4-FFF2-40B4-BE49-F238E27FC236}">
                <a16:creationId xmlns:a16="http://schemas.microsoft.com/office/drawing/2014/main" id="{0E014D32-E4D5-4E8A-BF09-9CF3675C0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43"/>
            <a:ext cx="9144000" cy="516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8AE55F-9B9B-4536-A9AF-D5F893624086}"/>
              </a:ext>
            </a:extLst>
          </p:cNvPr>
          <p:cNvSpPr/>
          <p:nvPr/>
        </p:nvSpPr>
        <p:spPr bwMode="gray">
          <a:xfrm>
            <a:off x="0" y="2139702"/>
            <a:ext cx="9144000" cy="1412439"/>
          </a:xfrm>
          <a:prstGeom prst="rect">
            <a:avLst/>
          </a:prstGeom>
          <a:solidFill>
            <a:schemeClr val="bg1">
              <a:lumMod val="95000"/>
              <a:alpha val="38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20A174-45C9-4BE8-B388-630167E261BF}"/>
              </a:ext>
            </a:extLst>
          </p:cNvPr>
          <p:cNvSpPr txBox="1"/>
          <p:nvPr/>
        </p:nvSpPr>
        <p:spPr>
          <a:xfrm>
            <a:off x="1907704" y="2211710"/>
            <a:ext cx="4968552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Türkiye’de Şirketlerin </a:t>
            </a:r>
          </a:p>
          <a:p>
            <a:pPr algn="ctr">
              <a:spcBef>
                <a:spcPts val="300"/>
              </a:spcBef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İtibar Yönetimi Performansı ve İşveren Markası İlişkisi</a:t>
            </a:r>
            <a:endParaRPr lang="en-US" sz="24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C4DE28-C324-4A35-99BD-64CA26437432}"/>
              </a:ext>
            </a:extLst>
          </p:cNvPr>
          <p:cNvSpPr/>
          <p:nvPr/>
        </p:nvSpPr>
        <p:spPr>
          <a:xfrm>
            <a:off x="119745" y="4022418"/>
            <a:ext cx="6048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</a:rPr>
              <a:t>Nuran Aksu </a:t>
            </a:r>
          </a:p>
          <a:p>
            <a:r>
              <a:rPr lang="tr-TR" sz="1400" dirty="0">
                <a:solidFill>
                  <a:schemeClr val="bg1"/>
                </a:solidFill>
              </a:rPr>
              <a:t>ZENNA Kurumsal Marka Araştırmaları ve Danışmanlığı</a:t>
            </a:r>
          </a:p>
          <a:p>
            <a:r>
              <a:rPr lang="tr-TR" sz="1400" dirty="0">
                <a:solidFill>
                  <a:schemeClr val="bg1"/>
                </a:solidFill>
              </a:rPr>
              <a:t>RepMan Forum 2018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29FC7AE7-95E0-4BB9-8D3D-3318A35BE634}"/>
              </a:ext>
            </a:extLst>
          </p:cNvPr>
          <p:cNvSpPr txBox="1"/>
          <p:nvPr/>
        </p:nvSpPr>
        <p:spPr>
          <a:xfrm>
            <a:off x="7092280" y="3983704"/>
            <a:ext cx="1872208" cy="1638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tr-T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www.zennadanismanlik.com</a:t>
            </a:r>
            <a:endParaRPr lang="en-US" sz="11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B1EAF6-D0D5-43D9-AF26-33EED72DF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218372"/>
            <a:ext cx="180000" cy="18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842928-66E3-4F41-944E-E1B18F2F54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3985512"/>
            <a:ext cx="180000" cy="18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11729D-FD58-48EC-AC1C-B842971BCED5}"/>
              </a:ext>
            </a:extLst>
          </p:cNvPr>
          <p:cNvSpPr txBox="1"/>
          <p:nvPr/>
        </p:nvSpPr>
        <p:spPr>
          <a:xfrm>
            <a:off x="7092280" y="4230090"/>
            <a:ext cx="864096" cy="1682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tr-TR" sz="1100" dirty="0">
                <a:latin typeface="Arial" pitchFamily="34" charset="0"/>
                <a:cs typeface="Arial" pitchFamily="34" charset="0"/>
              </a:rPr>
              <a:t>ZENNA_TR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6E7D21-CE21-4598-8A49-7FAE569F45AA}"/>
              </a:ext>
            </a:extLst>
          </p:cNvPr>
          <p:cNvSpPr/>
          <p:nvPr/>
        </p:nvSpPr>
        <p:spPr>
          <a:xfrm>
            <a:off x="7020272" y="4480653"/>
            <a:ext cx="14077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>
                <a:latin typeface="Arial" pitchFamily="34" charset="0"/>
                <a:cs typeface="Arial" pitchFamily="34" charset="0"/>
              </a:rPr>
              <a:t>Zenna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Danışmanlık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A47276-64B4-43C8-8B33-4713EA2CF7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4540193"/>
            <a:ext cx="217358" cy="2173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FC9ADF-D2B7-42DD-9B54-C6121EC2DB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2914" y="4842609"/>
            <a:ext cx="248564" cy="24856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0BDBCA4-FD69-4337-90E7-BA87DAFDE97D}"/>
              </a:ext>
            </a:extLst>
          </p:cNvPr>
          <p:cNvSpPr/>
          <p:nvPr/>
        </p:nvSpPr>
        <p:spPr>
          <a:xfrm>
            <a:off x="7020272" y="4830420"/>
            <a:ext cx="14077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>
                <a:latin typeface="Arial" pitchFamily="34" charset="0"/>
                <a:cs typeface="Arial" pitchFamily="34" charset="0"/>
              </a:rPr>
              <a:t>Zenna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Danışmanlık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8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D561E0C-3C48-41A4-A318-ACDAADB34F33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-5172"/>
            <a:ext cx="8496944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«İşveren Markası</a:t>
            </a: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alanında </a:t>
            </a:r>
            <a:r>
              <a:rPr lang="tr-TR" sz="16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yönetilmesi gereken</a:t>
            </a: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öncelikli alanlar ve başarı performansı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9ECEA73-2245-4BF8-A121-BFFACA1F68BC}"/>
              </a:ext>
            </a:extLst>
          </p:cNvPr>
          <p:cNvSpPr/>
          <p:nvPr/>
        </p:nvSpPr>
        <p:spPr>
          <a:xfrm>
            <a:off x="5334069" y="4205465"/>
            <a:ext cx="153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tr-TR" sz="900" dirty="0">
                <a:solidFill>
                  <a:schemeClr val="bg1"/>
                </a:solidFill>
              </a:rPr>
              <a:t>Çalışanlarının fikirlerini önemsemesi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06116" y="4390131"/>
            <a:ext cx="3106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tr-TR" sz="1100" b="1" dirty="0">
                <a:latin typeface="Arial" pitchFamily="34" charset="0"/>
                <a:cs typeface="Arial" pitchFamily="34" charset="0"/>
              </a:rPr>
              <a:t>Türkiye’deki şirketlerin bu alanda başarılı olmadığını düşününler (%16)</a:t>
            </a:r>
          </a:p>
        </p:txBody>
      </p:sp>
      <p:pic>
        <p:nvPicPr>
          <p:cNvPr id="59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833657C2-5828-46F4-B017-968D8CCDC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224D666-671D-4F17-9CF3-623762686148}"/>
              </a:ext>
            </a:extLst>
          </p:cNvPr>
          <p:cNvGrpSpPr/>
          <p:nvPr/>
        </p:nvGrpSpPr>
        <p:grpSpPr>
          <a:xfrm>
            <a:off x="328661" y="1242990"/>
            <a:ext cx="2546568" cy="536619"/>
            <a:chOff x="328661" y="1242990"/>
            <a:chExt cx="2546568" cy="536619"/>
          </a:xfrm>
        </p:grpSpPr>
        <p:sp>
          <p:nvSpPr>
            <p:cNvPr id="80" name="Rectangle 9">
              <a:extLst>
                <a:ext uri="{FF2B5EF4-FFF2-40B4-BE49-F238E27FC236}">
                  <a16:creationId xmlns:a16="http://schemas.microsoft.com/office/drawing/2014/main" id="{DD3DC004-1C81-448F-A319-BD024404A9C2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 bwMode="gray">
            <a:xfrm>
              <a:off x="328661" y="1275764"/>
              <a:ext cx="2443139" cy="5038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A002F93-4012-45EE-9BCF-D23B012839B9}"/>
                </a:ext>
              </a:extLst>
            </p:cNvPr>
            <p:cNvSpPr txBox="1"/>
            <p:nvPr/>
          </p:nvSpPr>
          <p:spPr>
            <a:xfrm>
              <a:off x="372138" y="1242990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73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A1F31B6-51F0-4C11-98EF-9E01847A45C7}"/>
                </a:ext>
              </a:extLst>
            </p:cNvPr>
            <p:cNvSpPr/>
            <p:nvPr/>
          </p:nvSpPr>
          <p:spPr>
            <a:xfrm>
              <a:off x="877261" y="1267167"/>
              <a:ext cx="199796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>
                  <a:latin typeface="Arial" pitchFamily="34" charset="0"/>
                </a:rPr>
                <a:t>Çalışanlarına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değer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vermesi</a:t>
              </a:r>
              <a:r>
                <a:rPr lang="en-US" sz="900" dirty="0">
                  <a:latin typeface="Arial" pitchFamily="34" charset="0"/>
                </a:rPr>
                <a:t>, </a:t>
              </a:r>
              <a:r>
                <a:rPr lang="en-US" sz="900" dirty="0" err="1">
                  <a:latin typeface="Arial" pitchFamily="34" charset="0"/>
                </a:rPr>
                <a:t>haklarını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koruması</a:t>
              </a:r>
              <a:r>
                <a:rPr lang="en-US" sz="900" dirty="0">
                  <a:latin typeface="Arial" pitchFamily="34" charset="0"/>
                </a:rPr>
                <a:t>, </a:t>
              </a:r>
              <a:r>
                <a:rPr lang="en-US" sz="900" dirty="0" err="1">
                  <a:latin typeface="Arial" pitchFamily="34" charset="0"/>
                </a:rPr>
                <a:t>gelişimlerini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desteklemesi</a:t>
              </a:r>
              <a:endParaRPr lang="en-US" sz="900" dirty="0">
                <a:latin typeface="Arial" pitchFamily="34" charset="0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0C2B9D8-51E2-46B0-8D4C-F36DAD160F08}"/>
              </a:ext>
            </a:extLst>
          </p:cNvPr>
          <p:cNvGrpSpPr/>
          <p:nvPr/>
        </p:nvGrpSpPr>
        <p:grpSpPr>
          <a:xfrm>
            <a:off x="1303809" y="1858282"/>
            <a:ext cx="2550395" cy="521246"/>
            <a:chOff x="980691" y="1899009"/>
            <a:chExt cx="2550395" cy="521246"/>
          </a:xfrm>
        </p:grpSpPr>
        <p:sp>
          <p:nvSpPr>
            <p:cNvPr id="81" name="Rectangle 9">
              <a:extLst>
                <a:ext uri="{FF2B5EF4-FFF2-40B4-BE49-F238E27FC236}">
                  <a16:creationId xmlns:a16="http://schemas.microsoft.com/office/drawing/2014/main" id="{5A31DF4E-1261-4F61-8DC2-D8CB30B8ABB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gray">
            <a:xfrm>
              <a:off x="980691" y="1916410"/>
              <a:ext cx="2444400" cy="5038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r-TR" sz="14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A854DED-6760-46AF-96D8-6DDB7C7960E0}"/>
                </a:ext>
              </a:extLst>
            </p:cNvPr>
            <p:cNvSpPr/>
            <p:nvPr/>
          </p:nvSpPr>
          <p:spPr>
            <a:xfrm>
              <a:off x="1533118" y="1899009"/>
              <a:ext cx="199796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>
                  <a:latin typeface="Arial" pitchFamily="34" charset="0"/>
                </a:rPr>
                <a:t>Kurumsal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değerlerin</a:t>
              </a:r>
              <a:r>
                <a:rPr lang="en-US" sz="900" dirty="0">
                  <a:latin typeface="Arial" pitchFamily="34" charset="0"/>
                </a:rPr>
                <a:t>, </a:t>
              </a:r>
              <a:r>
                <a:rPr lang="en-US" sz="900" dirty="0" err="1">
                  <a:latin typeface="Arial" pitchFamily="34" charset="0"/>
                </a:rPr>
                <a:t>şirket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politikaları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ve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süreçlerin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içinde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yer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aldığını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kontrol</a:t>
              </a:r>
              <a:r>
                <a:rPr lang="en-US" sz="900" dirty="0">
                  <a:latin typeface="Arial" pitchFamily="34" charset="0"/>
                </a:rPr>
                <a:t> </a:t>
              </a:r>
              <a:r>
                <a:rPr lang="en-US" sz="900" dirty="0" err="1">
                  <a:latin typeface="Arial" pitchFamily="34" charset="0"/>
                </a:rPr>
                <a:t>etmesi</a:t>
              </a:r>
              <a:endParaRPr lang="en-US" sz="900" dirty="0">
                <a:latin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989332E-8E44-4788-B214-5642F3B12DFE}"/>
                </a:ext>
              </a:extLst>
            </p:cNvPr>
            <p:cNvSpPr txBox="1"/>
            <p:nvPr/>
          </p:nvSpPr>
          <p:spPr>
            <a:xfrm>
              <a:off x="1045108" y="1934182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45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D157D32-4A88-4600-93A0-85929F607B93}"/>
              </a:ext>
            </a:extLst>
          </p:cNvPr>
          <p:cNvGrpSpPr/>
          <p:nvPr/>
        </p:nvGrpSpPr>
        <p:grpSpPr>
          <a:xfrm>
            <a:off x="2339752" y="2430885"/>
            <a:ext cx="2512919" cy="503845"/>
            <a:chOff x="2379127" y="2557056"/>
            <a:chExt cx="2512919" cy="503845"/>
          </a:xfrm>
        </p:grpSpPr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6FC35208-2317-4FB7-A3CE-B65FA9283B5A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gray">
            <a:xfrm>
              <a:off x="2379127" y="2557056"/>
              <a:ext cx="2444400" cy="5038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r-TR" sz="14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FBE031A8-4C37-4019-914A-91D865D4C481}"/>
                </a:ext>
              </a:extLst>
            </p:cNvPr>
            <p:cNvSpPr/>
            <p:nvPr/>
          </p:nvSpPr>
          <p:spPr>
            <a:xfrm>
              <a:off x="2894078" y="2605975"/>
              <a:ext cx="1997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900" dirty="0">
                  <a:latin typeface="Arial" pitchFamily="34" charset="0"/>
                </a:rPr>
                <a:t>Gelecek vaat eden, güven veren ve başarılı yöneticilere sahip olması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042D3FA-CCBE-420C-8830-8D921824BA95}"/>
                </a:ext>
              </a:extLst>
            </p:cNvPr>
            <p:cNvSpPr txBox="1"/>
            <p:nvPr/>
          </p:nvSpPr>
          <p:spPr>
            <a:xfrm>
              <a:off x="2437707" y="2581689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42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2648196-7F0C-4610-9176-BBEB4DB9C507}"/>
              </a:ext>
            </a:extLst>
          </p:cNvPr>
          <p:cNvGrpSpPr/>
          <p:nvPr/>
        </p:nvGrpSpPr>
        <p:grpSpPr>
          <a:xfrm>
            <a:off x="3380793" y="3027820"/>
            <a:ext cx="2513568" cy="503845"/>
            <a:chOff x="3923928" y="3125540"/>
            <a:chExt cx="2513568" cy="503845"/>
          </a:xfrm>
        </p:grpSpPr>
        <p:sp>
          <p:nvSpPr>
            <p:cNvPr id="84" name="Rectangle 9">
              <a:extLst>
                <a:ext uri="{FF2B5EF4-FFF2-40B4-BE49-F238E27FC236}">
                  <a16:creationId xmlns:a16="http://schemas.microsoft.com/office/drawing/2014/main" id="{45B9169E-581E-4E00-BBA3-7CD35CDD1C3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 bwMode="gray">
            <a:xfrm>
              <a:off x="3923928" y="3125540"/>
              <a:ext cx="2444400" cy="5038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r-TR" sz="14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F703D93-5F60-42F7-8D1F-55838EA24BE0}"/>
                </a:ext>
              </a:extLst>
            </p:cNvPr>
            <p:cNvSpPr txBox="1"/>
            <p:nvPr/>
          </p:nvSpPr>
          <p:spPr>
            <a:xfrm>
              <a:off x="4008090" y="3127922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41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9C662F63-F285-4AE7-BE2D-A1856237223C}"/>
                </a:ext>
              </a:extLst>
            </p:cNvPr>
            <p:cNvSpPr/>
            <p:nvPr/>
          </p:nvSpPr>
          <p:spPr>
            <a:xfrm>
              <a:off x="4439528" y="3133808"/>
              <a:ext cx="1997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900" dirty="0">
                  <a:latin typeface="Arial" pitchFamily="34" charset="0"/>
                </a:rPr>
                <a:t>Çalışanları ile iletişime açık ve geri bildirim odaklı olması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61EEC73-9995-4D16-B714-C00D5EC54F94}"/>
              </a:ext>
            </a:extLst>
          </p:cNvPr>
          <p:cNvGrpSpPr/>
          <p:nvPr/>
        </p:nvGrpSpPr>
        <p:grpSpPr>
          <a:xfrm>
            <a:off x="4542808" y="3608530"/>
            <a:ext cx="2564770" cy="503845"/>
            <a:chOff x="5334068" y="3689695"/>
            <a:chExt cx="2564770" cy="503845"/>
          </a:xfrm>
        </p:grpSpPr>
        <p:sp>
          <p:nvSpPr>
            <p:cNvPr id="85" name="Rectangle 9">
              <a:extLst>
                <a:ext uri="{FF2B5EF4-FFF2-40B4-BE49-F238E27FC236}">
                  <a16:creationId xmlns:a16="http://schemas.microsoft.com/office/drawing/2014/main" id="{693A7BEC-DF95-4B8A-8B3C-5896D23C2FC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 bwMode="gray">
            <a:xfrm>
              <a:off x="5334068" y="3689695"/>
              <a:ext cx="2444400" cy="5038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r-TR" sz="14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D17BA5E-EE13-4C55-93AB-471247C11D35}"/>
                </a:ext>
              </a:extLst>
            </p:cNvPr>
            <p:cNvSpPr txBox="1"/>
            <p:nvPr/>
          </p:nvSpPr>
          <p:spPr>
            <a:xfrm>
              <a:off x="5439615" y="3710769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30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8DBBE38-11BB-4E9A-9A20-6E3E55AEB21A}"/>
                </a:ext>
              </a:extLst>
            </p:cNvPr>
            <p:cNvSpPr/>
            <p:nvPr/>
          </p:nvSpPr>
          <p:spPr>
            <a:xfrm>
              <a:off x="5900870" y="3716655"/>
              <a:ext cx="1997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900" dirty="0">
                  <a:latin typeface="Arial" pitchFamily="34" charset="0"/>
                </a:rPr>
                <a:t>Çalışanlarının birer itibar elçisi olmasına yönelik yatırım yapması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9FB01DE-4FA4-4EEF-B7A0-786E40F9CF22}"/>
              </a:ext>
            </a:extLst>
          </p:cNvPr>
          <p:cNvGrpSpPr/>
          <p:nvPr/>
        </p:nvGrpSpPr>
        <p:grpSpPr>
          <a:xfrm>
            <a:off x="5762372" y="4205465"/>
            <a:ext cx="2530146" cy="503845"/>
            <a:chOff x="6664283" y="4353651"/>
            <a:chExt cx="2530146" cy="503845"/>
          </a:xfrm>
        </p:grpSpPr>
        <p:sp>
          <p:nvSpPr>
            <p:cNvPr id="100" name="Rectangle 9">
              <a:extLst>
                <a:ext uri="{FF2B5EF4-FFF2-40B4-BE49-F238E27FC236}">
                  <a16:creationId xmlns:a16="http://schemas.microsoft.com/office/drawing/2014/main" id="{F982AAF2-2C4F-4060-927B-B57F8AA3ECE4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 bwMode="gray">
            <a:xfrm>
              <a:off x="6664283" y="4353651"/>
              <a:ext cx="2444400" cy="503845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r-TR" sz="1400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endParaRPr lang="en-US" sz="14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F6BD57-141B-4EC1-BBDC-16E2CF1D8E37}"/>
                </a:ext>
              </a:extLst>
            </p:cNvPr>
            <p:cNvSpPr txBox="1"/>
            <p:nvPr/>
          </p:nvSpPr>
          <p:spPr>
            <a:xfrm>
              <a:off x="6735206" y="4396691"/>
              <a:ext cx="608552" cy="2780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26</a:t>
              </a:r>
              <a:endPara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28B6035-38BC-4CE3-A1C7-F9985028AAAD}"/>
                </a:ext>
              </a:extLst>
            </p:cNvPr>
            <p:cNvSpPr/>
            <p:nvPr/>
          </p:nvSpPr>
          <p:spPr>
            <a:xfrm>
              <a:off x="7196461" y="4402577"/>
              <a:ext cx="1997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900" dirty="0">
                  <a:latin typeface="Arial" pitchFamily="34" charset="0"/>
                </a:rPr>
                <a:t>Çalışanlarının fikirlerini önemsemesi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A05F3EA-0530-47A6-A7CC-C451A402B5EE}"/>
              </a:ext>
            </a:extLst>
          </p:cNvPr>
          <p:cNvGrpSpPr/>
          <p:nvPr/>
        </p:nvGrpSpPr>
        <p:grpSpPr>
          <a:xfrm>
            <a:off x="2875229" y="1280461"/>
            <a:ext cx="813790" cy="369332"/>
            <a:chOff x="7385407" y="1220515"/>
            <a:chExt cx="813790" cy="369332"/>
          </a:xfrm>
        </p:grpSpPr>
        <p:sp>
          <p:nvSpPr>
            <p:cNvPr id="119" name="Star: 5 Points 118">
              <a:extLst>
                <a:ext uri="{FF2B5EF4-FFF2-40B4-BE49-F238E27FC236}">
                  <a16:creationId xmlns:a16="http://schemas.microsoft.com/office/drawing/2014/main" id="{4E294ACB-39C4-441D-8C5A-60050B7C7BC6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F3BBE08-0128-49B3-85DA-F4B1384C66BF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42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B8FD409-C810-407F-812D-6DA28851A3AD}"/>
              </a:ext>
            </a:extLst>
          </p:cNvPr>
          <p:cNvGrpSpPr/>
          <p:nvPr/>
        </p:nvGrpSpPr>
        <p:grpSpPr>
          <a:xfrm>
            <a:off x="3864783" y="1880254"/>
            <a:ext cx="813790" cy="369332"/>
            <a:chOff x="7385407" y="1220515"/>
            <a:chExt cx="813790" cy="369332"/>
          </a:xfrm>
        </p:grpSpPr>
        <p:sp>
          <p:nvSpPr>
            <p:cNvPr id="122" name="Star: 5 Points 121">
              <a:extLst>
                <a:ext uri="{FF2B5EF4-FFF2-40B4-BE49-F238E27FC236}">
                  <a16:creationId xmlns:a16="http://schemas.microsoft.com/office/drawing/2014/main" id="{BE013E50-49CF-4F72-A10F-6AD4C7346354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5895A59-DFB3-4326-88DD-02C31786A674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39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5413BB1-9A41-4422-84DA-E80A0B1CF08B}"/>
              </a:ext>
            </a:extLst>
          </p:cNvPr>
          <p:cNvGrpSpPr/>
          <p:nvPr/>
        </p:nvGrpSpPr>
        <p:grpSpPr>
          <a:xfrm>
            <a:off x="4902147" y="2479804"/>
            <a:ext cx="813790" cy="369332"/>
            <a:chOff x="7385407" y="1220515"/>
            <a:chExt cx="813790" cy="369332"/>
          </a:xfrm>
        </p:grpSpPr>
        <p:sp>
          <p:nvSpPr>
            <p:cNvPr id="125" name="Star: 5 Points 124">
              <a:extLst>
                <a:ext uri="{FF2B5EF4-FFF2-40B4-BE49-F238E27FC236}">
                  <a16:creationId xmlns:a16="http://schemas.microsoft.com/office/drawing/2014/main" id="{35442656-AF95-4856-9A9D-8A970F960F2C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3B92EF1-3A10-4AF3-BB89-2FAE91E528DF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39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091EF64-74A0-4551-94FE-97E90CFB938A}"/>
              </a:ext>
            </a:extLst>
          </p:cNvPr>
          <p:cNvGrpSpPr/>
          <p:nvPr/>
        </p:nvGrpSpPr>
        <p:grpSpPr>
          <a:xfrm>
            <a:off x="5887246" y="3122078"/>
            <a:ext cx="813790" cy="369332"/>
            <a:chOff x="7385407" y="1220515"/>
            <a:chExt cx="813790" cy="369332"/>
          </a:xfrm>
        </p:grpSpPr>
        <p:sp>
          <p:nvSpPr>
            <p:cNvPr id="128" name="Star: 5 Points 127">
              <a:extLst>
                <a:ext uri="{FF2B5EF4-FFF2-40B4-BE49-F238E27FC236}">
                  <a16:creationId xmlns:a16="http://schemas.microsoft.com/office/drawing/2014/main" id="{EBD12737-B07A-496F-9EF5-F10C50C5EB3D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331874B0-E96E-4087-8C9B-56FB5B890726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28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0C43839-D887-4252-BDCD-7340C5666B2F}"/>
              </a:ext>
            </a:extLst>
          </p:cNvPr>
          <p:cNvGrpSpPr/>
          <p:nvPr/>
        </p:nvGrpSpPr>
        <p:grpSpPr>
          <a:xfrm>
            <a:off x="7107578" y="3587317"/>
            <a:ext cx="813790" cy="369332"/>
            <a:chOff x="7385407" y="1220515"/>
            <a:chExt cx="813790" cy="369332"/>
          </a:xfrm>
        </p:grpSpPr>
        <p:sp>
          <p:nvSpPr>
            <p:cNvPr id="131" name="Star: 5 Points 130">
              <a:extLst>
                <a:ext uri="{FF2B5EF4-FFF2-40B4-BE49-F238E27FC236}">
                  <a16:creationId xmlns:a16="http://schemas.microsoft.com/office/drawing/2014/main" id="{693DF223-2B20-4A06-9FEE-0C4F13D2BCF6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F3E76836-5C26-45CA-AE36-B8275A631D77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18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E02D187-0479-46AF-A642-34388279B89F}"/>
              </a:ext>
            </a:extLst>
          </p:cNvPr>
          <p:cNvGrpSpPr/>
          <p:nvPr/>
        </p:nvGrpSpPr>
        <p:grpSpPr>
          <a:xfrm>
            <a:off x="8282767" y="4254391"/>
            <a:ext cx="813790" cy="369332"/>
            <a:chOff x="7385407" y="1220515"/>
            <a:chExt cx="813790" cy="369332"/>
          </a:xfrm>
        </p:grpSpPr>
        <p:sp>
          <p:nvSpPr>
            <p:cNvPr id="134" name="Star: 5 Points 133">
              <a:extLst>
                <a:ext uri="{FF2B5EF4-FFF2-40B4-BE49-F238E27FC236}">
                  <a16:creationId xmlns:a16="http://schemas.microsoft.com/office/drawing/2014/main" id="{25D490AD-DECC-4AB3-932D-066D051C70C2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1075718-95C4-4947-83B5-0623AAD5E38F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22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0FFEF34A-7AB7-4C3B-9AFC-6873478F6C70}"/>
              </a:ext>
            </a:extLst>
          </p:cNvPr>
          <p:cNvSpPr txBox="1"/>
          <p:nvPr/>
        </p:nvSpPr>
        <p:spPr>
          <a:xfrm>
            <a:off x="3261741" y="1621148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+%11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BF375B3-A9A0-4A9A-9BF5-C923B8749368}"/>
              </a:ext>
            </a:extLst>
          </p:cNvPr>
          <p:cNvSpPr txBox="1"/>
          <p:nvPr/>
        </p:nvSpPr>
        <p:spPr>
          <a:xfrm>
            <a:off x="4250923" y="2203374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+%7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991BB54-2EB4-45B3-B33C-D60CCE1C6792}"/>
              </a:ext>
            </a:extLst>
          </p:cNvPr>
          <p:cNvSpPr txBox="1"/>
          <p:nvPr/>
        </p:nvSpPr>
        <p:spPr>
          <a:xfrm>
            <a:off x="5324586" y="2770280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-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40E0879-CF07-4A8A-9EA6-52538550E152}"/>
              </a:ext>
            </a:extLst>
          </p:cNvPr>
          <p:cNvSpPr txBox="1"/>
          <p:nvPr/>
        </p:nvSpPr>
        <p:spPr>
          <a:xfrm>
            <a:off x="6318634" y="3451605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-%2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11DDD52-2CC6-4611-9DA8-FA70042219B6}"/>
              </a:ext>
            </a:extLst>
          </p:cNvPr>
          <p:cNvSpPr txBox="1"/>
          <p:nvPr/>
        </p:nvSpPr>
        <p:spPr>
          <a:xfrm>
            <a:off x="7568833" y="3939955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-%3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A23A1F6-08E7-4B96-92EA-957659B6E551}"/>
              </a:ext>
            </a:extLst>
          </p:cNvPr>
          <p:cNvSpPr txBox="1"/>
          <p:nvPr/>
        </p:nvSpPr>
        <p:spPr>
          <a:xfrm>
            <a:off x="8635075" y="4605574"/>
            <a:ext cx="891074" cy="195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b="1" dirty="0">
                <a:latin typeface="Arial" pitchFamily="34" charset="0"/>
                <a:cs typeface="Arial" pitchFamily="34" charset="0"/>
              </a:rPr>
              <a:t>-%1</a:t>
            </a:r>
            <a:endParaRPr lang="en-US" sz="900" b="1" dirty="0" err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22FEABE8-9DFB-47CF-A150-4C7CB8C72274}"/>
              </a:ext>
            </a:extLst>
          </p:cNvPr>
          <p:cNvGrpSpPr/>
          <p:nvPr/>
        </p:nvGrpSpPr>
        <p:grpSpPr>
          <a:xfrm>
            <a:off x="4097504" y="3555448"/>
            <a:ext cx="2937334" cy="599793"/>
            <a:chOff x="4097504" y="3555448"/>
            <a:chExt cx="2937334" cy="599793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214DD55B-08AE-4D6F-9FC3-86A78238CA37}"/>
                </a:ext>
              </a:extLst>
            </p:cNvPr>
            <p:cNvSpPr/>
            <p:nvPr/>
          </p:nvSpPr>
          <p:spPr bwMode="gray">
            <a:xfrm>
              <a:off x="4499992" y="3555448"/>
              <a:ext cx="2534846" cy="599793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36D8D19B-4037-4812-B8D8-087F33998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97504" y="3665159"/>
              <a:ext cx="380369" cy="380369"/>
            </a:xfrm>
            <a:prstGeom prst="rect">
              <a:avLst/>
            </a:prstGeom>
          </p:spPr>
        </p:pic>
      </p:grp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C30C824C-540C-4DBC-B999-7E738C696553}"/>
              </a:ext>
            </a:extLst>
          </p:cNvPr>
          <p:cNvSpPr/>
          <p:nvPr/>
        </p:nvSpPr>
        <p:spPr bwMode="gray">
          <a:xfrm>
            <a:off x="6331326" y="4842374"/>
            <a:ext cx="288032" cy="251138"/>
          </a:xfrm>
          <a:prstGeom prst="star5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93B214A-3407-4519-A811-E978DD5A312F}"/>
              </a:ext>
            </a:extLst>
          </p:cNvPr>
          <p:cNvSpPr txBox="1"/>
          <p:nvPr/>
        </p:nvSpPr>
        <p:spPr>
          <a:xfrm>
            <a:off x="6653014" y="4906069"/>
            <a:ext cx="2376264" cy="1376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i="1" dirty="0">
                <a:latin typeface="Arial" pitchFamily="34" charset="0"/>
                <a:cs typeface="Arial" pitchFamily="34" charset="0"/>
              </a:rPr>
              <a:t>Başarı performansını gösterir.</a:t>
            </a:r>
            <a:endParaRPr lang="en-US" sz="800" i="1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4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  <p:bldP spid="138" grpId="0"/>
      <p:bldP spid="139" grpId="0"/>
      <p:bldP spid="140" grpId="0"/>
      <p:bldP spid="1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D561E0C-3C48-41A4-A318-ACDAADB34F33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73528"/>
            <a:ext cx="8496944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Çalışanlar nezdinde «İşveren Markası</a:t>
            </a: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alanında </a:t>
            </a:r>
            <a:r>
              <a:rPr lang="tr-TR" sz="16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yönetilmesi gereken</a:t>
            </a: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öncelikli alanlar ve başarı performansı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8C5E00E3-3A4D-4A6F-B52D-ADF1A4420540}"/>
              </a:ext>
            </a:extLst>
          </p:cNvPr>
          <p:cNvSpPr txBox="1"/>
          <p:nvPr/>
        </p:nvSpPr>
        <p:spPr>
          <a:xfrm>
            <a:off x="1322146" y="1628261"/>
            <a:ext cx="1368152" cy="7669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endParaRPr lang="en-US" dirty="0" err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29E375-8C4E-4C7D-8ABA-094C164BB0EF}"/>
              </a:ext>
            </a:extLst>
          </p:cNvPr>
          <p:cNvGrpSpPr/>
          <p:nvPr/>
        </p:nvGrpSpPr>
        <p:grpSpPr>
          <a:xfrm>
            <a:off x="467544" y="1059582"/>
            <a:ext cx="6856605" cy="720000"/>
            <a:chOff x="467544" y="1059582"/>
            <a:chExt cx="6856605" cy="720000"/>
          </a:xfrm>
        </p:grpSpPr>
        <p:sp>
          <p:nvSpPr>
            <p:cNvPr id="293" name="Rectangle 5">
              <a:extLst>
                <a:ext uri="{FF2B5EF4-FFF2-40B4-BE49-F238E27FC236}">
                  <a16:creationId xmlns:a16="http://schemas.microsoft.com/office/drawing/2014/main" id="{7ED4111D-9AD4-452F-A761-E05EC301C8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3021" y="1209224"/>
              <a:ext cx="6601128" cy="4173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504000" tIns="46800" rIns="90000" bIns="46800" anchor="ctr"/>
            <a:lstStyle/>
            <a:p>
              <a:pPr>
                <a:spcAft>
                  <a:spcPct val="20000"/>
                </a:spcAft>
              </a:pPr>
              <a:r>
                <a:rPr lang="en-US" sz="1400" noProof="1">
                  <a:latin typeface="Arial" pitchFamily="34" charset="0"/>
                  <a:cs typeface="Arial" pitchFamily="34" charset="0"/>
                </a:rPr>
                <a:t>Çalışanlarına değer vermesi, haklarını koruması, gelişimlerini desteklemesi </a:t>
              </a:r>
            </a:p>
          </p:txBody>
        </p:sp>
        <p:grpSp>
          <p:nvGrpSpPr>
            <p:cNvPr id="294" name="Gruppieren 14">
              <a:extLst>
                <a:ext uri="{FF2B5EF4-FFF2-40B4-BE49-F238E27FC236}">
                  <a16:creationId xmlns:a16="http://schemas.microsoft.com/office/drawing/2014/main" id="{FDC9651B-CB78-44D6-9FDA-716FFEEFBE4D}"/>
                </a:ext>
              </a:extLst>
            </p:cNvPr>
            <p:cNvGrpSpPr/>
            <p:nvPr/>
          </p:nvGrpSpPr>
          <p:grpSpPr bwMode="gray">
            <a:xfrm>
              <a:off x="467544" y="1059582"/>
              <a:ext cx="720000" cy="720000"/>
              <a:chOff x="251520" y="1628870"/>
              <a:chExt cx="864000" cy="864000"/>
            </a:xfrm>
          </p:grpSpPr>
          <p:sp>
            <p:nvSpPr>
              <p:cNvPr id="295" name="Ellipse 13">
                <a:extLst>
                  <a:ext uri="{FF2B5EF4-FFF2-40B4-BE49-F238E27FC236}">
                    <a16:creationId xmlns:a16="http://schemas.microsoft.com/office/drawing/2014/main" id="{953B31EA-4D33-4A34-86EC-4AE2BD57B137}"/>
                  </a:ext>
                </a:extLst>
              </p:cNvPr>
              <p:cNvSpPr/>
              <p:nvPr/>
            </p:nvSpPr>
            <p:spPr bwMode="gray">
              <a:xfrm>
                <a:off x="251520" y="1628870"/>
                <a:ext cx="864000" cy="86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err="1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97" name="Oval 26">
                <a:extLst>
                  <a:ext uri="{FF2B5EF4-FFF2-40B4-BE49-F238E27FC236}">
                    <a16:creationId xmlns:a16="http://schemas.microsoft.com/office/drawing/2014/main" id="{800C8D37-075B-42F0-B52E-455461A8375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59523" y="1745022"/>
                <a:ext cx="627623" cy="627623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4E4666C7-5D36-4B7F-8160-1A69B6B6CD20}"/>
                </a:ext>
              </a:extLst>
            </p:cNvPr>
            <p:cNvSpPr/>
            <p:nvPr/>
          </p:nvSpPr>
          <p:spPr>
            <a:xfrm>
              <a:off x="557547" y="1240492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64</a:t>
              </a:r>
              <a:endPara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DD0D898-BCB8-4CF0-81F3-173C75034C8B}"/>
              </a:ext>
            </a:extLst>
          </p:cNvPr>
          <p:cNvGrpSpPr/>
          <p:nvPr/>
        </p:nvGrpSpPr>
        <p:grpSpPr>
          <a:xfrm>
            <a:off x="479615" y="1712723"/>
            <a:ext cx="6856605" cy="720000"/>
            <a:chOff x="479615" y="1712723"/>
            <a:chExt cx="6856605" cy="720000"/>
          </a:xfrm>
        </p:grpSpPr>
        <p:sp>
          <p:nvSpPr>
            <p:cNvPr id="320" name="Rectangle 5">
              <a:extLst>
                <a:ext uri="{FF2B5EF4-FFF2-40B4-BE49-F238E27FC236}">
                  <a16:creationId xmlns:a16="http://schemas.microsoft.com/office/drawing/2014/main" id="{782CB1B7-037A-44CA-AF4C-A5AF5BE316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35092" y="1862365"/>
              <a:ext cx="6601128" cy="4173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504000" tIns="46800" rIns="90000" bIns="46800" anchor="ctr"/>
            <a:lstStyle/>
            <a:p>
              <a:pPr>
                <a:spcAft>
                  <a:spcPct val="20000"/>
                </a:spcAft>
              </a:pPr>
              <a:r>
                <a:rPr lang="en-US" sz="1400" noProof="1">
                  <a:latin typeface="Arial" pitchFamily="34" charset="0"/>
                  <a:cs typeface="Arial" pitchFamily="34" charset="0"/>
                </a:rPr>
                <a:t>Çalışanlarının fikirlerini önemsemesi</a:t>
              </a:r>
            </a:p>
          </p:txBody>
        </p:sp>
        <p:grpSp>
          <p:nvGrpSpPr>
            <p:cNvPr id="321" name="Gruppieren 14">
              <a:extLst>
                <a:ext uri="{FF2B5EF4-FFF2-40B4-BE49-F238E27FC236}">
                  <a16:creationId xmlns:a16="http://schemas.microsoft.com/office/drawing/2014/main" id="{67E4B841-474D-43A9-BFA7-A242604063DE}"/>
                </a:ext>
              </a:extLst>
            </p:cNvPr>
            <p:cNvGrpSpPr/>
            <p:nvPr/>
          </p:nvGrpSpPr>
          <p:grpSpPr bwMode="gray">
            <a:xfrm>
              <a:off x="479615" y="1712723"/>
              <a:ext cx="720000" cy="720000"/>
              <a:chOff x="251520" y="1628870"/>
              <a:chExt cx="864000" cy="864000"/>
            </a:xfrm>
          </p:grpSpPr>
          <p:sp>
            <p:nvSpPr>
              <p:cNvPr id="322" name="Ellipse 13">
                <a:extLst>
                  <a:ext uri="{FF2B5EF4-FFF2-40B4-BE49-F238E27FC236}">
                    <a16:creationId xmlns:a16="http://schemas.microsoft.com/office/drawing/2014/main" id="{A90D16AC-E39F-43BF-8143-99E1356361A8}"/>
                  </a:ext>
                </a:extLst>
              </p:cNvPr>
              <p:cNvSpPr/>
              <p:nvPr/>
            </p:nvSpPr>
            <p:spPr bwMode="gray">
              <a:xfrm>
                <a:off x="251520" y="1628870"/>
                <a:ext cx="864000" cy="86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err="1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23" name="Oval 26">
                <a:extLst>
                  <a:ext uri="{FF2B5EF4-FFF2-40B4-BE49-F238E27FC236}">
                    <a16:creationId xmlns:a16="http://schemas.microsoft.com/office/drawing/2014/main" id="{3AE61117-DA49-47D5-8320-9A0381A275C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59523" y="1745022"/>
                <a:ext cx="627623" cy="627623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04630E59-DDF0-4623-91DA-349A1E6A7A12}"/>
                </a:ext>
              </a:extLst>
            </p:cNvPr>
            <p:cNvSpPr/>
            <p:nvPr/>
          </p:nvSpPr>
          <p:spPr>
            <a:xfrm>
              <a:off x="539801" y="1883694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42</a:t>
              </a:r>
              <a:endPara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901F179-28D7-41C8-BD08-32B4181765F8}"/>
              </a:ext>
            </a:extLst>
          </p:cNvPr>
          <p:cNvGrpSpPr/>
          <p:nvPr/>
        </p:nvGrpSpPr>
        <p:grpSpPr>
          <a:xfrm>
            <a:off x="501215" y="2361206"/>
            <a:ext cx="6856605" cy="720000"/>
            <a:chOff x="501215" y="2361206"/>
            <a:chExt cx="6856605" cy="720000"/>
          </a:xfrm>
        </p:grpSpPr>
        <p:sp>
          <p:nvSpPr>
            <p:cNvPr id="325" name="Rectangle 5">
              <a:extLst>
                <a:ext uri="{FF2B5EF4-FFF2-40B4-BE49-F238E27FC236}">
                  <a16:creationId xmlns:a16="http://schemas.microsoft.com/office/drawing/2014/main" id="{A8D72491-210C-48E1-BA28-89F2C0155E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6692" y="2510848"/>
              <a:ext cx="6601128" cy="4173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504000" tIns="46800" rIns="90000" bIns="46800" anchor="ctr"/>
            <a:lstStyle/>
            <a:p>
              <a:pPr>
                <a:spcAft>
                  <a:spcPct val="20000"/>
                </a:spcAft>
              </a:pPr>
              <a:r>
                <a:rPr lang="nl-NL" sz="1400" noProof="1">
                  <a:latin typeface="Arial" pitchFamily="34" charset="0"/>
                  <a:cs typeface="Arial" pitchFamily="34" charset="0"/>
                </a:rPr>
                <a:t>Gelecek vaat eden, güven veren ve başarılı yöneticilere sahip olması</a:t>
              </a:r>
              <a:endParaRPr lang="en-US" sz="1400" noProof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6" name="Gruppieren 14">
              <a:extLst>
                <a:ext uri="{FF2B5EF4-FFF2-40B4-BE49-F238E27FC236}">
                  <a16:creationId xmlns:a16="http://schemas.microsoft.com/office/drawing/2014/main" id="{F64E099C-3746-4E74-B0DD-F440DA591B7C}"/>
                </a:ext>
              </a:extLst>
            </p:cNvPr>
            <p:cNvGrpSpPr/>
            <p:nvPr/>
          </p:nvGrpSpPr>
          <p:grpSpPr bwMode="gray">
            <a:xfrm>
              <a:off x="501215" y="2361206"/>
              <a:ext cx="720000" cy="720000"/>
              <a:chOff x="251520" y="1628870"/>
              <a:chExt cx="864000" cy="864000"/>
            </a:xfrm>
          </p:grpSpPr>
          <p:sp>
            <p:nvSpPr>
              <p:cNvPr id="327" name="Ellipse 13">
                <a:extLst>
                  <a:ext uri="{FF2B5EF4-FFF2-40B4-BE49-F238E27FC236}">
                    <a16:creationId xmlns:a16="http://schemas.microsoft.com/office/drawing/2014/main" id="{F0F1DA18-C429-4F3F-A7F8-3B6653776DFA}"/>
                  </a:ext>
                </a:extLst>
              </p:cNvPr>
              <p:cNvSpPr/>
              <p:nvPr/>
            </p:nvSpPr>
            <p:spPr bwMode="gray">
              <a:xfrm>
                <a:off x="251520" y="1628870"/>
                <a:ext cx="864000" cy="86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err="1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28" name="Oval 26">
                <a:extLst>
                  <a:ext uri="{FF2B5EF4-FFF2-40B4-BE49-F238E27FC236}">
                    <a16:creationId xmlns:a16="http://schemas.microsoft.com/office/drawing/2014/main" id="{2061112E-150A-4FC3-A46A-2F106C5ADEB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59523" y="1745022"/>
                <a:ext cx="627623" cy="627623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7AA1917B-A255-49BA-B2ED-723B418CC33E}"/>
                </a:ext>
              </a:extLst>
            </p:cNvPr>
            <p:cNvSpPr/>
            <p:nvPr/>
          </p:nvSpPr>
          <p:spPr>
            <a:xfrm>
              <a:off x="561401" y="2532177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38</a:t>
              </a:r>
              <a:endPara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072D340-B3E3-4A29-BCB5-84CDA1C6601D}"/>
              </a:ext>
            </a:extLst>
          </p:cNvPr>
          <p:cNvGrpSpPr/>
          <p:nvPr/>
        </p:nvGrpSpPr>
        <p:grpSpPr>
          <a:xfrm>
            <a:off x="501215" y="2993823"/>
            <a:ext cx="6856605" cy="720000"/>
            <a:chOff x="501215" y="2993823"/>
            <a:chExt cx="6856605" cy="720000"/>
          </a:xfrm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A13BF546-91CD-4DB0-8B3C-BDC6C410E9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6692" y="3143465"/>
              <a:ext cx="6601128" cy="4173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504000" tIns="46800" rIns="90000" bIns="46800" anchor="ctr"/>
            <a:lstStyle/>
            <a:p>
              <a:pPr>
                <a:spcAft>
                  <a:spcPct val="20000"/>
                </a:spcAft>
              </a:pPr>
              <a:r>
                <a:rPr lang="nl-NL" sz="1400" noProof="1">
                  <a:latin typeface="Arial" pitchFamily="34" charset="0"/>
                  <a:cs typeface="Arial" pitchFamily="34" charset="0"/>
                </a:rPr>
                <a:t>Çalışanları ile iletişime açık olup, geri bildirim vermesi</a:t>
              </a:r>
              <a:endParaRPr lang="en-US" sz="1400" noProof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uppieren 14">
              <a:extLst>
                <a:ext uri="{FF2B5EF4-FFF2-40B4-BE49-F238E27FC236}">
                  <a16:creationId xmlns:a16="http://schemas.microsoft.com/office/drawing/2014/main" id="{E29BFB11-8602-4067-BD45-B3399AE55559}"/>
                </a:ext>
              </a:extLst>
            </p:cNvPr>
            <p:cNvGrpSpPr/>
            <p:nvPr/>
          </p:nvGrpSpPr>
          <p:grpSpPr bwMode="gray">
            <a:xfrm>
              <a:off x="501215" y="2993823"/>
              <a:ext cx="720000" cy="720000"/>
              <a:chOff x="251520" y="1628870"/>
              <a:chExt cx="864000" cy="864000"/>
            </a:xfrm>
          </p:grpSpPr>
          <p:sp>
            <p:nvSpPr>
              <p:cNvPr id="24" name="Ellipse 13">
                <a:extLst>
                  <a:ext uri="{FF2B5EF4-FFF2-40B4-BE49-F238E27FC236}">
                    <a16:creationId xmlns:a16="http://schemas.microsoft.com/office/drawing/2014/main" id="{F57FC9EC-3882-4A28-A5E8-B7BDEB7765C7}"/>
                  </a:ext>
                </a:extLst>
              </p:cNvPr>
              <p:cNvSpPr/>
              <p:nvPr/>
            </p:nvSpPr>
            <p:spPr bwMode="gray">
              <a:xfrm>
                <a:off x="251520" y="1628870"/>
                <a:ext cx="864000" cy="86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err="1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5" name="Oval 26">
                <a:extLst>
                  <a:ext uri="{FF2B5EF4-FFF2-40B4-BE49-F238E27FC236}">
                    <a16:creationId xmlns:a16="http://schemas.microsoft.com/office/drawing/2014/main" id="{EF630DE1-7220-45E2-94A7-6BEB5D9CD66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59523" y="1745022"/>
                <a:ext cx="627623" cy="627623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6C52ADF-E9DE-43A3-B238-CCCAEC9222BC}"/>
                </a:ext>
              </a:extLst>
            </p:cNvPr>
            <p:cNvSpPr/>
            <p:nvPr/>
          </p:nvSpPr>
          <p:spPr>
            <a:xfrm>
              <a:off x="561401" y="3164794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32</a:t>
              </a:r>
              <a:endPara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1762474-850F-4055-9122-3C068CFBF827}"/>
              </a:ext>
            </a:extLst>
          </p:cNvPr>
          <p:cNvGrpSpPr/>
          <p:nvPr/>
        </p:nvGrpSpPr>
        <p:grpSpPr>
          <a:xfrm>
            <a:off x="501215" y="3612602"/>
            <a:ext cx="6856605" cy="720000"/>
            <a:chOff x="501215" y="3612602"/>
            <a:chExt cx="6856605" cy="720000"/>
          </a:xfrm>
        </p:grpSpPr>
        <p:sp>
          <p:nvSpPr>
            <p:cNvPr id="27" name="Rectangle 5">
              <a:extLst>
                <a:ext uri="{FF2B5EF4-FFF2-40B4-BE49-F238E27FC236}">
                  <a16:creationId xmlns:a16="http://schemas.microsoft.com/office/drawing/2014/main" id="{C8E08FA8-6F98-46D0-97D6-5A3769C6F2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6692" y="3762244"/>
              <a:ext cx="6601128" cy="4173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504000" tIns="46800" rIns="90000" bIns="46800" anchor="ctr"/>
            <a:lstStyle/>
            <a:p>
              <a:pPr>
                <a:spcAft>
                  <a:spcPct val="20000"/>
                </a:spcAft>
              </a:pPr>
              <a:r>
                <a:rPr lang="nl-NL" sz="1400" noProof="1">
                  <a:latin typeface="Arial" pitchFamily="34" charset="0"/>
                  <a:cs typeface="Arial" pitchFamily="34" charset="0"/>
                </a:rPr>
                <a:t>Ayrımcılığa karşı aktif bir duruş sergilemesi </a:t>
              </a:r>
              <a:endParaRPr lang="en-US" sz="1400" noProof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uppieren 14">
              <a:extLst>
                <a:ext uri="{FF2B5EF4-FFF2-40B4-BE49-F238E27FC236}">
                  <a16:creationId xmlns:a16="http://schemas.microsoft.com/office/drawing/2014/main" id="{27E19F31-00BB-46CC-B2DE-EA88E9AE0BEE}"/>
                </a:ext>
              </a:extLst>
            </p:cNvPr>
            <p:cNvGrpSpPr/>
            <p:nvPr/>
          </p:nvGrpSpPr>
          <p:grpSpPr bwMode="gray">
            <a:xfrm>
              <a:off x="501215" y="3612602"/>
              <a:ext cx="720000" cy="720000"/>
              <a:chOff x="251520" y="1628870"/>
              <a:chExt cx="864000" cy="864000"/>
            </a:xfrm>
          </p:grpSpPr>
          <p:sp>
            <p:nvSpPr>
              <p:cNvPr id="29" name="Ellipse 13">
                <a:extLst>
                  <a:ext uri="{FF2B5EF4-FFF2-40B4-BE49-F238E27FC236}">
                    <a16:creationId xmlns:a16="http://schemas.microsoft.com/office/drawing/2014/main" id="{972FAFF0-FC96-418D-8392-52DD620080D0}"/>
                  </a:ext>
                </a:extLst>
              </p:cNvPr>
              <p:cNvSpPr/>
              <p:nvPr/>
            </p:nvSpPr>
            <p:spPr bwMode="gray">
              <a:xfrm>
                <a:off x="251520" y="1628870"/>
                <a:ext cx="864000" cy="86400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err="1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0" name="Oval 26">
                <a:extLst>
                  <a:ext uri="{FF2B5EF4-FFF2-40B4-BE49-F238E27FC236}">
                    <a16:creationId xmlns:a16="http://schemas.microsoft.com/office/drawing/2014/main" id="{ABE0FD9E-0727-4946-B9FF-7B08FD1EF3F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59523" y="1745022"/>
                <a:ext cx="627623" cy="627623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solidFill>
                    <a:srgbClr val="C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E3FF66F-FC42-4C11-BA26-114094ABDEB0}"/>
                </a:ext>
              </a:extLst>
            </p:cNvPr>
            <p:cNvSpPr/>
            <p:nvPr/>
          </p:nvSpPr>
          <p:spPr>
            <a:xfrm>
              <a:off x="561401" y="3783573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en-US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C670318-3961-40FC-9DB1-56BB7AC511BA}"/>
              </a:ext>
            </a:extLst>
          </p:cNvPr>
          <p:cNvSpPr txBox="1"/>
          <p:nvPr/>
        </p:nvSpPr>
        <p:spPr>
          <a:xfrm>
            <a:off x="723021" y="4534061"/>
            <a:ext cx="4227335" cy="1610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000" dirty="0">
                <a:latin typeface="Arial" pitchFamily="34" charset="0"/>
                <a:cs typeface="Arial" pitchFamily="34" charset="0"/>
              </a:rPr>
              <a:t>Baz: 1.200 (Tüm görüşülenler)</a:t>
            </a:r>
            <a:endParaRPr lang="en-US" sz="1000" dirty="0" err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D8E351-4B9A-4AF4-BEBD-704E57046457}"/>
              </a:ext>
            </a:extLst>
          </p:cNvPr>
          <p:cNvGrpSpPr/>
          <p:nvPr/>
        </p:nvGrpSpPr>
        <p:grpSpPr>
          <a:xfrm>
            <a:off x="7385407" y="1220515"/>
            <a:ext cx="813790" cy="369332"/>
            <a:chOff x="7385407" y="1220515"/>
            <a:chExt cx="813790" cy="369332"/>
          </a:xfrm>
        </p:grpSpPr>
        <p:sp>
          <p:nvSpPr>
            <p:cNvPr id="2" name="Star: 5 Points 1">
              <a:extLst>
                <a:ext uri="{FF2B5EF4-FFF2-40B4-BE49-F238E27FC236}">
                  <a16:creationId xmlns:a16="http://schemas.microsoft.com/office/drawing/2014/main" id="{43A144B7-93BF-44CC-BF2D-7FC227F75535}"/>
                </a:ext>
              </a:extLst>
            </p:cNvPr>
            <p:cNvSpPr/>
            <p:nvPr/>
          </p:nvSpPr>
          <p:spPr bwMode="gray">
            <a:xfrm>
              <a:off x="7385407" y="1268636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B305B56-7BB7-412C-9245-9F57D1C99835}"/>
                </a:ext>
              </a:extLst>
            </p:cNvPr>
            <p:cNvSpPr/>
            <p:nvPr/>
          </p:nvSpPr>
          <p:spPr>
            <a:xfrm>
              <a:off x="7633016" y="1220515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45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7A62E1-5DA2-4EC9-ACE2-012B30C2BE27}"/>
              </a:ext>
            </a:extLst>
          </p:cNvPr>
          <p:cNvGrpSpPr/>
          <p:nvPr/>
        </p:nvGrpSpPr>
        <p:grpSpPr>
          <a:xfrm>
            <a:off x="7425830" y="1883694"/>
            <a:ext cx="813790" cy="369332"/>
            <a:chOff x="7425830" y="1883694"/>
            <a:chExt cx="813790" cy="369332"/>
          </a:xfrm>
        </p:grpSpPr>
        <p:sp>
          <p:nvSpPr>
            <p:cNvPr id="36" name="Star: 5 Points 35">
              <a:extLst>
                <a:ext uri="{FF2B5EF4-FFF2-40B4-BE49-F238E27FC236}">
                  <a16:creationId xmlns:a16="http://schemas.microsoft.com/office/drawing/2014/main" id="{72401E29-2278-4E6D-9333-4CB05B96FACF}"/>
                </a:ext>
              </a:extLst>
            </p:cNvPr>
            <p:cNvSpPr/>
            <p:nvPr/>
          </p:nvSpPr>
          <p:spPr bwMode="gray">
            <a:xfrm>
              <a:off x="7425830" y="1931815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41FC17C-D984-481E-8209-63306BBE5DF1}"/>
                </a:ext>
              </a:extLst>
            </p:cNvPr>
            <p:cNvSpPr/>
            <p:nvPr/>
          </p:nvSpPr>
          <p:spPr>
            <a:xfrm>
              <a:off x="7673439" y="1883694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47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AB17BF-FD1F-4C3B-BC42-7568287EC540}"/>
              </a:ext>
            </a:extLst>
          </p:cNvPr>
          <p:cNvGrpSpPr/>
          <p:nvPr/>
        </p:nvGrpSpPr>
        <p:grpSpPr>
          <a:xfrm>
            <a:off x="7415305" y="2532177"/>
            <a:ext cx="813790" cy="369332"/>
            <a:chOff x="7415305" y="2532177"/>
            <a:chExt cx="813790" cy="369332"/>
          </a:xfrm>
        </p:grpSpPr>
        <p:sp>
          <p:nvSpPr>
            <p:cNvPr id="38" name="Star: 5 Points 37">
              <a:extLst>
                <a:ext uri="{FF2B5EF4-FFF2-40B4-BE49-F238E27FC236}">
                  <a16:creationId xmlns:a16="http://schemas.microsoft.com/office/drawing/2014/main" id="{A4EB3C5E-68A6-4640-B2DE-A2B2A773D9C4}"/>
                </a:ext>
              </a:extLst>
            </p:cNvPr>
            <p:cNvSpPr/>
            <p:nvPr/>
          </p:nvSpPr>
          <p:spPr bwMode="gray">
            <a:xfrm>
              <a:off x="7415305" y="2580298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1936962-1F63-4474-9E01-E2DADC170497}"/>
                </a:ext>
              </a:extLst>
            </p:cNvPr>
            <p:cNvSpPr/>
            <p:nvPr/>
          </p:nvSpPr>
          <p:spPr>
            <a:xfrm>
              <a:off x="7662914" y="2532177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46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78C1D6-B8DC-4301-850D-80144F5FE120}"/>
              </a:ext>
            </a:extLst>
          </p:cNvPr>
          <p:cNvGrpSpPr/>
          <p:nvPr/>
        </p:nvGrpSpPr>
        <p:grpSpPr>
          <a:xfrm>
            <a:off x="7415305" y="3161417"/>
            <a:ext cx="813790" cy="369332"/>
            <a:chOff x="7415305" y="3161417"/>
            <a:chExt cx="813790" cy="369332"/>
          </a:xfrm>
        </p:grpSpPr>
        <p:sp>
          <p:nvSpPr>
            <p:cNvPr id="40" name="Star: 5 Points 39">
              <a:extLst>
                <a:ext uri="{FF2B5EF4-FFF2-40B4-BE49-F238E27FC236}">
                  <a16:creationId xmlns:a16="http://schemas.microsoft.com/office/drawing/2014/main" id="{FC9AE4DA-C152-46DA-8067-7037B13B82EB}"/>
                </a:ext>
              </a:extLst>
            </p:cNvPr>
            <p:cNvSpPr/>
            <p:nvPr/>
          </p:nvSpPr>
          <p:spPr bwMode="gray">
            <a:xfrm>
              <a:off x="7415305" y="3209538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203B615-60A2-477D-8B63-BF0DEF695DBC}"/>
                </a:ext>
              </a:extLst>
            </p:cNvPr>
            <p:cNvSpPr/>
            <p:nvPr/>
          </p:nvSpPr>
          <p:spPr>
            <a:xfrm>
              <a:off x="7662914" y="3161417"/>
              <a:ext cx="5661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48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E32A5-25E7-401E-96C1-0BC26E04A1DE}"/>
              </a:ext>
            </a:extLst>
          </p:cNvPr>
          <p:cNvGrpSpPr/>
          <p:nvPr/>
        </p:nvGrpSpPr>
        <p:grpSpPr>
          <a:xfrm>
            <a:off x="7435264" y="3782777"/>
            <a:ext cx="813790" cy="369332"/>
            <a:chOff x="7435264" y="3782777"/>
            <a:chExt cx="813790" cy="369332"/>
          </a:xfrm>
        </p:grpSpPr>
        <p:sp>
          <p:nvSpPr>
            <p:cNvPr id="42" name="Star: 5 Points 41">
              <a:extLst>
                <a:ext uri="{FF2B5EF4-FFF2-40B4-BE49-F238E27FC236}">
                  <a16:creationId xmlns:a16="http://schemas.microsoft.com/office/drawing/2014/main" id="{C2D35903-4DDF-4249-9B4F-F45DBF67AE1F}"/>
                </a:ext>
              </a:extLst>
            </p:cNvPr>
            <p:cNvSpPr/>
            <p:nvPr/>
          </p:nvSpPr>
          <p:spPr bwMode="gray">
            <a:xfrm>
              <a:off x="7435264" y="3830898"/>
              <a:ext cx="288032" cy="251138"/>
            </a:xfrm>
            <a:prstGeom prst="star5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1280CA6-E16A-46A5-AFCA-F5C87555D69C}"/>
                </a:ext>
              </a:extLst>
            </p:cNvPr>
            <p:cNvSpPr/>
            <p:nvPr/>
          </p:nvSpPr>
          <p:spPr>
            <a:xfrm>
              <a:off x="7682873" y="3782777"/>
              <a:ext cx="56618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%</a:t>
              </a:r>
              <a:r>
                <a:rPr lang="tr-TR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51</a:t>
              </a:r>
              <a:endPara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Star: 5 Points 53">
            <a:extLst>
              <a:ext uri="{FF2B5EF4-FFF2-40B4-BE49-F238E27FC236}">
                <a16:creationId xmlns:a16="http://schemas.microsoft.com/office/drawing/2014/main" id="{07F16876-B405-4B7D-A5DA-8C966292BE23}"/>
              </a:ext>
            </a:extLst>
          </p:cNvPr>
          <p:cNvSpPr/>
          <p:nvPr/>
        </p:nvSpPr>
        <p:spPr bwMode="gray">
          <a:xfrm>
            <a:off x="6300192" y="4413136"/>
            <a:ext cx="288032" cy="251138"/>
          </a:xfrm>
          <a:prstGeom prst="star5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9A81A8-5021-418F-A639-E32DCB5FF14E}"/>
              </a:ext>
            </a:extLst>
          </p:cNvPr>
          <p:cNvSpPr txBox="1"/>
          <p:nvPr/>
        </p:nvSpPr>
        <p:spPr>
          <a:xfrm>
            <a:off x="6595862" y="4467433"/>
            <a:ext cx="2376264" cy="1376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i="1" dirty="0">
                <a:latin typeface="Arial" pitchFamily="34" charset="0"/>
                <a:cs typeface="Arial" pitchFamily="34" charset="0"/>
              </a:rPr>
              <a:t>Çalışanlar nezdinde başarılı bulma puanını gösterir. </a:t>
            </a:r>
            <a:endParaRPr lang="en-US" sz="800" i="1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9D6D8-6EB8-4312-874B-9E98FF3C0004}"/>
              </a:ext>
            </a:extLst>
          </p:cNvPr>
          <p:cNvSpPr/>
          <p:nvPr/>
        </p:nvSpPr>
        <p:spPr>
          <a:xfrm>
            <a:off x="601314" y="4677570"/>
            <a:ext cx="82154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tr-TR" sz="800" b="1" i="1" dirty="0">
                <a:latin typeface="Arial" pitchFamily="34" charset="0"/>
                <a:cs typeface="Arial" pitchFamily="34" charset="0"/>
              </a:rPr>
              <a:t>Çalışma, 18 yaş ve üstü Türkiye dijital halk geneli* nezdinde 19-22 Mart 2018 tarihleri arasında CAWI yöntemi ile 1.200 kişiyle görüşülerek gerçekleştirilmiştir.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66400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2F8179-D847-4AA8-9E42-AE6E42349642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029419"/>
            <a:ext cx="813690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dirty="0">
                <a:latin typeface="Arial" pitchFamily="34" charset="0"/>
                <a:cs typeface="Arial" pitchFamily="34" charset="0"/>
              </a:rPr>
              <a:t>İtibarlı olduğunu düşündüğüm bir şirketin…</a:t>
            </a:r>
            <a:endParaRPr lang="en-US" sz="16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179512" y="138566"/>
            <a:ext cx="9073008" cy="519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İtibar ve İş Sonuçları İlişkisi </a:t>
            </a:r>
          </a:p>
          <a:p>
            <a:pPr lvl="0"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Yılı Karşılaştırmalı Sonuçlar</a:t>
            </a:r>
            <a:endParaRPr lang="en-US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7425B46-0174-4CB3-9E6D-B72547804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820356"/>
              </p:ext>
            </p:extLst>
          </p:nvPr>
        </p:nvGraphicFramePr>
        <p:xfrm>
          <a:off x="0" y="1389460"/>
          <a:ext cx="8964488" cy="280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E52309D-96F6-4E98-A08A-94EA133EF7AF}"/>
              </a:ext>
            </a:extLst>
          </p:cNvPr>
          <p:cNvSpPr/>
          <p:nvPr/>
        </p:nvSpPr>
        <p:spPr bwMode="gray">
          <a:xfrm>
            <a:off x="5580112" y="1707654"/>
            <a:ext cx="1584176" cy="2406427"/>
          </a:xfrm>
          <a:prstGeom prst="roundRect">
            <a:avLst/>
          </a:prstGeom>
          <a:noFill/>
          <a:ln w="31750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28FF3058-F6DB-4449-BCB1-8613A0B3F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C3F1C3-E6F7-442B-AB30-62C329891318}"/>
              </a:ext>
            </a:extLst>
          </p:cNvPr>
          <p:cNvSpPr/>
          <p:nvPr/>
        </p:nvSpPr>
        <p:spPr bwMode="gray">
          <a:xfrm>
            <a:off x="-227" y="2139702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B10C9-D699-4E87-9CFA-EF966D3D9FB0}"/>
              </a:ext>
            </a:extLst>
          </p:cNvPr>
          <p:cNvSpPr txBox="1"/>
          <p:nvPr/>
        </p:nvSpPr>
        <p:spPr>
          <a:xfrm>
            <a:off x="162068" y="1852330"/>
            <a:ext cx="8586395" cy="14401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2400" b="1" dirty="0">
                <a:solidFill>
                  <a:schemeClr val="bg1"/>
                </a:solidFill>
              </a:rPr>
              <a:t>İşveren Markasında CEO’nun Rolü</a:t>
            </a:r>
          </a:p>
        </p:txBody>
      </p:sp>
    </p:spTree>
    <p:extLst>
      <p:ext uri="{BB962C8B-B14F-4D97-AF65-F5344CB8AC3E}">
        <p14:creationId xmlns:p14="http://schemas.microsoft.com/office/powerpoint/2010/main" val="260226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5CF7AA3-5ABD-436E-9007-204A81428F52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8DE1C-89F5-4F13-AE57-2FD33CBB710A}"/>
              </a:ext>
            </a:extLst>
          </p:cNvPr>
          <p:cNvSpPr txBox="1"/>
          <p:nvPr/>
        </p:nvSpPr>
        <p:spPr>
          <a:xfrm>
            <a:off x="107504" y="123478"/>
            <a:ext cx="8496944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CEO’yu İtibarlı Yapan Özellikler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72AB9A2-CC8F-438E-8B48-2739D5100096}"/>
              </a:ext>
            </a:extLst>
          </p:cNvPr>
          <p:cNvGrpSpPr/>
          <p:nvPr/>
        </p:nvGrpSpPr>
        <p:grpSpPr>
          <a:xfrm>
            <a:off x="464157" y="1249794"/>
            <a:ext cx="7631634" cy="3058450"/>
            <a:chOff x="2696276" y="2128918"/>
            <a:chExt cx="6077130" cy="3319126"/>
          </a:xfrm>
        </p:grpSpPr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6B31BDCE-6D12-4C75-A339-16121FD88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616" y="2128918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17172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4641C6CC-270C-4E55-BF9C-D63629D38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616" y="2430681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17172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931423B4-B9FA-4C78-99E2-35DE3505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882" y="2626787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61240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C3B043C3-C82D-4B0C-8FFD-114F0AD02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882" y="2892422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61240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E2AD245B-9931-47F3-984E-A50BA61EB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150" y="3124656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444F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B9570468-DC51-4D58-99D1-C9C2066DA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150" y="3381418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444F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1CC22422-ED8B-419D-85FF-9A4E57B3B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5418" y="3622525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0A43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1467A362-F3AF-4A81-A9AA-5BCBEB3BB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5418" y="3865515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rgbClr val="0A43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E4E1039D-00D9-4C53-8BED-FB7C506C9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686" y="4120394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A8A26C7A-4907-4F3F-83B5-DD82CE80D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686" y="4326012"/>
              <a:ext cx="364907" cy="829781"/>
            </a:xfrm>
            <a:custGeom>
              <a:avLst/>
              <a:gdLst>
                <a:gd name="T0" fmla="*/ 341 w 341"/>
                <a:gd name="T1" fmla="*/ 394 h 795"/>
                <a:gd name="T2" fmla="*/ 0 w 341"/>
                <a:gd name="T3" fmla="*/ 0 h 795"/>
                <a:gd name="T4" fmla="*/ 0 w 341"/>
                <a:gd name="T5" fmla="*/ 400 h 795"/>
                <a:gd name="T6" fmla="*/ 341 w 341"/>
                <a:gd name="T7" fmla="*/ 795 h 795"/>
                <a:gd name="T8" fmla="*/ 341 w 341"/>
                <a:gd name="T9" fmla="*/ 39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795">
                  <a:moveTo>
                    <a:pt x="341" y="394"/>
                  </a:moveTo>
                  <a:lnTo>
                    <a:pt x="0" y="0"/>
                  </a:lnTo>
                  <a:lnTo>
                    <a:pt x="0" y="400"/>
                  </a:lnTo>
                  <a:lnTo>
                    <a:pt x="341" y="795"/>
                  </a:lnTo>
                  <a:lnTo>
                    <a:pt x="341" y="39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Rectangle 5">
              <a:extLst>
                <a:ext uri="{FF2B5EF4-FFF2-40B4-BE49-F238E27FC236}">
                  <a16:creationId xmlns:a16="http://schemas.microsoft.com/office/drawing/2014/main" id="{06290F5D-9723-46C5-8ED5-E63AC4145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1789" y="3038024"/>
              <a:ext cx="730883" cy="2410015"/>
            </a:xfrm>
            <a:prstGeom prst="rect">
              <a:avLst/>
            </a:prstGeom>
            <a:solidFill>
              <a:srgbClr val="F3591F"/>
            </a:solidFill>
            <a:ln>
              <a:noFill/>
            </a:ln>
            <a:extLst/>
          </p:spPr>
          <p:txBody>
            <a:bodyPr vert="horz" wrap="square" lIns="91440" tIns="45720" rIns="91440" bIns="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600" b="1" dirty="0">
                <a:solidFill>
                  <a:srgbClr val="FABD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6D841E46-0DFC-4C9A-B506-325BC38F4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882" y="2626787"/>
              <a:ext cx="1095790" cy="411237"/>
            </a:xfrm>
            <a:custGeom>
              <a:avLst/>
              <a:gdLst>
                <a:gd name="T0" fmla="*/ 682 w 1024"/>
                <a:gd name="T1" fmla="*/ 0 h 394"/>
                <a:gd name="T2" fmla="*/ 0 w 1024"/>
                <a:gd name="T3" fmla="*/ 0 h 394"/>
                <a:gd name="T4" fmla="*/ 341 w 1024"/>
                <a:gd name="T5" fmla="*/ 394 h 394"/>
                <a:gd name="T6" fmla="*/ 1024 w 1024"/>
                <a:gd name="T7" fmla="*/ 394 h 394"/>
                <a:gd name="T8" fmla="*/ 682 w 1024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394">
                  <a:moveTo>
                    <a:pt x="682" y="0"/>
                  </a:moveTo>
                  <a:lnTo>
                    <a:pt x="0" y="0"/>
                  </a:lnTo>
                  <a:lnTo>
                    <a:pt x="341" y="394"/>
                  </a:lnTo>
                  <a:lnTo>
                    <a:pt x="1024" y="394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FABDA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194FDDDA-9120-4A42-9FF9-5907C7346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882" y="2824056"/>
              <a:ext cx="364907" cy="483256"/>
            </a:xfrm>
            <a:custGeom>
              <a:avLst/>
              <a:gdLst>
                <a:gd name="T0" fmla="*/ 341 w 341"/>
                <a:gd name="T1" fmla="*/ 395 h 463"/>
                <a:gd name="T2" fmla="*/ 0 w 341"/>
                <a:gd name="T3" fmla="*/ 0 h 463"/>
                <a:gd name="T4" fmla="*/ 0 w 341"/>
                <a:gd name="T5" fmla="*/ 70 h 463"/>
                <a:gd name="T6" fmla="*/ 341 w 341"/>
                <a:gd name="T7" fmla="*/ 463 h 463"/>
                <a:gd name="T8" fmla="*/ 341 w 341"/>
                <a:gd name="T9" fmla="*/ 39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63">
                  <a:moveTo>
                    <a:pt x="341" y="395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341" y="463"/>
                  </a:lnTo>
                  <a:lnTo>
                    <a:pt x="341" y="395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id="{BF3519CE-D75B-4D20-8D1A-758436ACB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789" y="3163274"/>
              <a:ext cx="496530" cy="218144"/>
            </a:xfrm>
            <a:custGeom>
              <a:avLst/>
              <a:gdLst>
                <a:gd name="T0" fmla="*/ 0 w 464"/>
                <a:gd name="T1" fmla="*/ 70 h 209"/>
                <a:gd name="T2" fmla="*/ 331 w 464"/>
                <a:gd name="T3" fmla="*/ 70 h 209"/>
                <a:gd name="T4" fmla="*/ 331 w 464"/>
                <a:gd name="T5" fmla="*/ 0 h 209"/>
                <a:gd name="T6" fmla="*/ 464 w 464"/>
                <a:gd name="T7" fmla="*/ 105 h 209"/>
                <a:gd name="T8" fmla="*/ 331 w 464"/>
                <a:gd name="T9" fmla="*/ 209 h 209"/>
                <a:gd name="T10" fmla="*/ 331 w 464"/>
                <a:gd name="T11" fmla="*/ 138 h 209"/>
                <a:gd name="T12" fmla="*/ 0 w 464"/>
                <a:gd name="T13" fmla="*/ 138 h 209"/>
                <a:gd name="T14" fmla="*/ 0 w 464"/>
                <a:gd name="T15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209">
                  <a:moveTo>
                    <a:pt x="0" y="70"/>
                  </a:moveTo>
                  <a:lnTo>
                    <a:pt x="331" y="70"/>
                  </a:lnTo>
                  <a:lnTo>
                    <a:pt x="331" y="0"/>
                  </a:lnTo>
                  <a:lnTo>
                    <a:pt x="464" y="105"/>
                  </a:lnTo>
                  <a:lnTo>
                    <a:pt x="331" y="209"/>
                  </a:lnTo>
                  <a:lnTo>
                    <a:pt x="331" y="138"/>
                  </a:lnTo>
                  <a:lnTo>
                    <a:pt x="0" y="13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Rectangle 5">
              <a:extLst>
                <a:ext uri="{FF2B5EF4-FFF2-40B4-BE49-F238E27FC236}">
                  <a16:creationId xmlns:a16="http://schemas.microsoft.com/office/drawing/2014/main" id="{FCCF2553-D3EA-4422-9B98-5C28B058D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1057" y="3535893"/>
              <a:ext cx="730883" cy="1912147"/>
            </a:xfrm>
            <a:prstGeom prst="rect">
              <a:avLst/>
            </a:prstGeom>
            <a:solidFill>
              <a:srgbClr val="A9C500"/>
            </a:solidFill>
            <a:ln>
              <a:noFill/>
            </a:ln>
            <a:extLst/>
          </p:spPr>
          <p:txBody>
            <a:bodyPr vert="horz" wrap="square" lIns="91440" tIns="45720" rIns="91440" bIns="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 b="1" dirty="0">
                <a:solidFill>
                  <a:srgbClr val="DDE8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5211CD42-6357-4C57-AA20-9C4281A87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150" y="3124656"/>
              <a:ext cx="1095790" cy="411237"/>
            </a:xfrm>
            <a:custGeom>
              <a:avLst/>
              <a:gdLst>
                <a:gd name="T0" fmla="*/ 682 w 1024"/>
                <a:gd name="T1" fmla="*/ 0 h 394"/>
                <a:gd name="T2" fmla="*/ 0 w 1024"/>
                <a:gd name="T3" fmla="*/ 0 h 394"/>
                <a:gd name="T4" fmla="*/ 341 w 1024"/>
                <a:gd name="T5" fmla="*/ 394 h 394"/>
                <a:gd name="T6" fmla="*/ 1024 w 1024"/>
                <a:gd name="T7" fmla="*/ 394 h 394"/>
                <a:gd name="T8" fmla="*/ 682 w 1024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394">
                  <a:moveTo>
                    <a:pt x="682" y="0"/>
                  </a:moveTo>
                  <a:lnTo>
                    <a:pt x="0" y="0"/>
                  </a:lnTo>
                  <a:lnTo>
                    <a:pt x="341" y="394"/>
                  </a:lnTo>
                  <a:lnTo>
                    <a:pt x="1024" y="394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DDE89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reeform 8">
              <a:extLst>
                <a:ext uri="{FF2B5EF4-FFF2-40B4-BE49-F238E27FC236}">
                  <a16:creationId xmlns:a16="http://schemas.microsoft.com/office/drawing/2014/main" id="{296DE231-CC54-4056-A0DF-DEDD484B3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150" y="3321925"/>
              <a:ext cx="364907" cy="483256"/>
            </a:xfrm>
            <a:custGeom>
              <a:avLst/>
              <a:gdLst>
                <a:gd name="T0" fmla="*/ 341 w 341"/>
                <a:gd name="T1" fmla="*/ 395 h 463"/>
                <a:gd name="T2" fmla="*/ 0 w 341"/>
                <a:gd name="T3" fmla="*/ 0 h 463"/>
                <a:gd name="T4" fmla="*/ 0 w 341"/>
                <a:gd name="T5" fmla="*/ 70 h 463"/>
                <a:gd name="T6" fmla="*/ 341 w 341"/>
                <a:gd name="T7" fmla="*/ 463 h 463"/>
                <a:gd name="T8" fmla="*/ 341 w 341"/>
                <a:gd name="T9" fmla="*/ 39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63">
                  <a:moveTo>
                    <a:pt x="341" y="395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341" y="463"/>
                  </a:lnTo>
                  <a:lnTo>
                    <a:pt x="341" y="395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reeform 24">
              <a:extLst>
                <a:ext uri="{FF2B5EF4-FFF2-40B4-BE49-F238E27FC236}">
                  <a16:creationId xmlns:a16="http://schemas.microsoft.com/office/drawing/2014/main" id="{CBC093EA-A3C8-4AEF-B611-4A345CB2D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057" y="3661143"/>
              <a:ext cx="496530" cy="218144"/>
            </a:xfrm>
            <a:custGeom>
              <a:avLst/>
              <a:gdLst>
                <a:gd name="T0" fmla="*/ 0 w 464"/>
                <a:gd name="T1" fmla="*/ 70 h 209"/>
                <a:gd name="T2" fmla="*/ 331 w 464"/>
                <a:gd name="T3" fmla="*/ 70 h 209"/>
                <a:gd name="T4" fmla="*/ 331 w 464"/>
                <a:gd name="T5" fmla="*/ 0 h 209"/>
                <a:gd name="T6" fmla="*/ 464 w 464"/>
                <a:gd name="T7" fmla="*/ 105 h 209"/>
                <a:gd name="T8" fmla="*/ 331 w 464"/>
                <a:gd name="T9" fmla="*/ 209 h 209"/>
                <a:gd name="T10" fmla="*/ 331 w 464"/>
                <a:gd name="T11" fmla="*/ 138 h 209"/>
                <a:gd name="T12" fmla="*/ 0 w 464"/>
                <a:gd name="T13" fmla="*/ 138 h 209"/>
                <a:gd name="T14" fmla="*/ 0 w 464"/>
                <a:gd name="T15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209">
                  <a:moveTo>
                    <a:pt x="0" y="70"/>
                  </a:moveTo>
                  <a:lnTo>
                    <a:pt x="331" y="70"/>
                  </a:lnTo>
                  <a:lnTo>
                    <a:pt x="331" y="0"/>
                  </a:lnTo>
                  <a:lnTo>
                    <a:pt x="464" y="105"/>
                  </a:lnTo>
                  <a:lnTo>
                    <a:pt x="331" y="209"/>
                  </a:lnTo>
                  <a:lnTo>
                    <a:pt x="331" y="138"/>
                  </a:lnTo>
                  <a:lnTo>
                    <a:pt x="0" y="13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Rectangle 5">
              <a:extLst>
                <a:ext uri="{FF2B5EF4-FFF2-40B4-BE49-F238E27FC236}">
                  <a16:creationId xmlns:a16="http://schemas.microsoft.com/office/drawing/2014/main" id="{B04F8A82-0848-42F8-8187-57EA831AD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0325" y="4033762"/>
              <a:ext cx="730883" cy="1414279"/>
            </a:xfrm>
            <a:prstGeom prst="rect">
              <a:avLst/>
            </a:prstGeom>
            <a:solidFill>
              <a:srgbClr val="1AA8FE"/>
            </a:solidFill>
            <a:ln>
              <a:noFill/>
            </a:ln>
            <a:extLst/>
          </p:spPr>
          <p:txBody>
            <a:bodyPr vert="horz" wrap="square" lIns="91440" tIns="45720" rIns="91440" bIns="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 b="1" dirty="0">
                <a:solidFill>
                  <a:srgbClr val="A3D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11AB29FF-E685-4B0C-BB02-C49114D66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5418" y="3622525"/>
              <a:ext cx="1095790" cy="411237"/>
            </a:xfrm>
            <a:custGeom>
              <a:avLst/>
              <a:gdLst>
                <a:gd name="T0" fmla="*/ 682 w 1024"/>
                <a:gd name="T1" fmla="*/ 0 h 394"/>
                <a:gd name="T2" fmla="*/ 0 w 1024"/>
                <a:gd name="T3" fmla="*/ 0 h 394"/>
                <a:gd name="T4" fmla="*/ 341 w 1024"/>
                <a:gd name="T5" fmla="*/ 394 h 394"/>
                <a:gd name="T6" fmla="*/ 1024 w 1024"/>
                <a:gd name="T7" fmla="*/ 394 h 394"/>
                <a:gd name="T8" fmla="*/ 682 w 1024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394">
                  <a:moveTo>
                    <a:pt x="682" y="0"/>
                  </a:moveTo>
                  <a:lnTo>
                    <a:pt x="0" y="0"/>
                  </a:lnTo>
                  <a:lnTo>
                    <a:pt x="341" y="394"/>
                  </a:lnTo>
                  <a:lnTo>
                    <a:pt x="1024" y="394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A3DC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5E5544CA-133C-4709-945C-9D5F3808C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5418" y="3819794"/>
              <a:ext cx="364907" cy="483256"/>
            </a:xfrm>
            <a:custGeom>
              <a:avLst/>
              <a:gdLst>
                <a:gd name="T0" fmla="*/ 341 w 341"/>
                <a:gd name="T1" fmla="*/ 395 h 463"/>
                <a:gd name="T2" fmla="*/ 0 w 341"/>
                <a:gd name="T3" fmla="*/ 0 h 463"/>
                <a:gd name="T4" fmla="*/ 0 w 341"/>
                <a:gd name="T5" fmla="*/ 70 h 463"/>
                <a:gd name="T6" fmla="*/ 341 w 341"/>
                <a:gd name="T7" fmla="*/ 463 h 463"/>
                <a:gd name="T8" fmla="*/ 341 w 341"/>
                <a:gd name="T9" fmla="*/ 39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63">
                  <a:moveTo>
                    <a:pt x="341" y="395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341" y="463"/>
                  </a:lnTo>
                  <a:lnTo>
                    <a:pt x="341" y="395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reeform 24">
              <a:extLst>
                <a:ext uri="{FF2B5EF4-FFF2-40B4-BE49-F238E27FC236}">
                  <a16:creationId xmlns:a16="http://schemas.microsoft.com/office/drawing/2014/main" id="{72BAD5B7-CE70-4150-AE93-DD56DB1A1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0325" y="4159012"/>
              <a:ext cx="496530" cy="218144"/>
            </a:xfrm>
            <a:custGeom>
              <a:avLst/>
              <a:gdLst>
                <a:gd name="T0" fmla="*/ 0 w 464"/>
                <a:gd name="T1" fmla="*/ 70 h 209"/>
                <a:gd name="T2" fmla="*/ 331 w 464"/>
                <a:gd name="T3" fmla="*/ 70 h 209"/>
                <a:gd name="T4" fmla="*/ 331 w 464"/>
                <a:gd name="T5" fmla="*/ 0 h 209"/>
                <a:gd name="T6" fmla="*/ 464 w 464"/>
                <a:gd name="T7" fmla="*/ 105 h 209"/>
                <a:gd name="T8" fmla="*/ 331 w 464"/>
                <a:gd name="T9" fmla="*/ 209 h 209"/>
                <a:gd name="T10" fmla="*/ 331 w 464"/>
                <a:gd name="T11" fmla="*/ 138 h 209"/>
                <a:gd name="T12" fmla="*/ 0 w 464"/>
                <a:gd name="T13" fmla="*/ 138 h 209"/>
                <a:gd name="T14" fmla="*/ 0 w 464"/>
                <a:gd name="T15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209">
                  <a:moveTo>
                    <a:pt x="0" y="70"/>
                  </a:moveTo>
                  <a:lnTo>
                    <a:pt x="331" y="70"/>
                  </a:lnTo>
                  <a:lnTo>
                    <a:pt x="331" y="0"/>
                  </a:lnTo>
                  <a:lnTo>
                    <a:pt x="464" y="105"/>
                  </a:lnTo>
                  <a:lnTo>
                    <a:pt x="331" y="209"/>
                  </a:lnTo>
                  <a:lnTo>
                    <a:pt x="331" y="138"/>
                  </a:lnTo>
                  <a:lnTo>
                    <a:pt x="0" y="13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Rectangle 5">
              <a:extLst>
                <a:ext uri="{FF2B5EF4-FFF2-40B4-BE49-F238E27FC236}">
                  <a16:creationId xmlns:a16="http://schemas.microsoft.com/office/drawing/2014/main" id="{2C969FBE-1882-4F66-96EE-1A0EA0A7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593" y="4531632"/>
              <a:ext cx="730883" cy="916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rgbClr val="FFEFA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93E610B6-B0DC-4207-9F94-6F8E62536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686" y="4120394"/>
              <a:ext cx="1095790" cy="411237"/>
            </a:xfrm>
            <a:custGeom>
              <a:avLst/>
              <a:gdLst>
                <a:gd name="T0" fmla="*/ 682 w 1024"/>
                <a:gd name="T1" fmla="*/ 0 h 394"/>
                <a:gd name="T2" fmla="*/ 0 w 1024"/>
                <a:gd name="T3" fmla="*/ 0 h 394"/>
                <a:gd name="T4" fmla="*/ 341 w 1024"/>
                <a:gd name="T5" fmla="*/ 394 h 394"/>
                <a:gd name="T6" fmla="*/ 1024 w 1024"/>
                <a:gd name="T7" fmla="*/ 394 h 394"/>
                <a:gd name="T8" fmla="*/ 682 w 1024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394">
                  <a:moveTo>
                    <a:pt x="682" y="0"/>
                  </a:moveTo>
                  <a:lnTo>
                    <a:pt x="0" y="0"/>
                  </a:lnTo>
                  <a:lnTo>
                    <a:pt x="341" y="394"/>
                  </a:lnTo>
                  <a:lnTo>
                    <a:pt x="1024" y="394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018583B9-6010-4F75-B35D-48C3328B6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4686" y="4317663"/>
              <a:ext cx="364907" cy="483256"/>
            </a:xfrm>
            <a:custGeom>
              <a:avLst/>
              <a:gdLst>
                <a:gd name="T0" fmla="*/ 341 w 341"/>
                <a:gd name="T1" fmla="*/ 395 h 463"/>
                <a:gd name="T2" fmla="*/ 0 w 341"/>
                <a:gd name="T3" fmla="*/ 0 h 463"/>
                <a:gd name="T4" fmla="*/ 0 w 341"/>
                <a:gd name="T5" fmla="*/ 70 h 463"/>
                <a:gd name="T6" fmla="*/ 341 w 341"/>
                <a:gd name="T7" fmla="*/ 463 h 463"/>
                <a:gd name="T8" fmla="*/ 341 w 341"/>
                <a:gd name="T9" fmla="*/ 39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63">
                  <a:moveTo>
                    <a:pt x="341" y="395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341" y="463"/>
                  </a:lnTo>
                  <a:lnTo>
                    <a:pt x="341" y="395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reeform 24">
              <a:extLst>
                <a:ext uri="{FF2B5EF4-FFF2-40B4-BE49-F238E27FC236}">
                  <a16:creationId xmlns:a16="http://schemas.microsoft.com/office/drawing/2014/main" id="{164674BA-4BBF-4845-B3FC-E9AFEB260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9593" y="4656881"/>
              <a:ext cx="496530" cy="218144"/>
            </a:xfrm>
            <a:custGeom>
              <a:avLst/>
              <a:gdLst>
                <a:gd name="T0" fmla="*/ 0 w 464"/>
                <a:gd name="T1" fmla="*/ 70 h 209"/>
                <a:gd name="T2" fmla="*/ 331 w 464"/>
                <a:gd name="T3" fmla="*/ 70 h 209"/>
                <a:gd name="T4" fmla="*/ 331 w 464"/>
                <a:gd name="T5" fmla="*/ 0 h 209"/>
                <a:gd name="T6" fmla="*/ 464 w 464"/>
                <a:gd name="T7" fmla="*/ 105 h 209"/>
                <a:gd name="T8" fmla="*/ 331 w 464"/>
                <a:gd name="T9" fmla="*/ 209 h 209"/>
                <a:gd name="T10" fmla="*/ 331 w 464"/>
                <a:gd name="T11" fmla="*/ 138 h 209"/>
                <a:gd name="T12" fmla="*/ 0 w 464"/>
                <a:gd name="T13" fmla="*/ 138 h 209"/>
                <a:gd name="T14" fmla="*/ 0 w 464"/>
                <a:gd name="T15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209">
                  <a:moveTo>
                    <a:pt x="0" y="70"/>
                  </a:moveTo>
                  <a:lnTo>
                    <a:pt x="331" y="70"/>
                  </a:lnTo>
                  <a:lnTo>
                    <a:pt x="331" y="0"/>
                  </a:lnTo>
                  <a:lnTo>
                    <a:pt x="464" y="105"/>
                  </a:lnTo>
                  <a:lnTo>
                    <a:pt x="331" y="209"/>
                  </a:lnTo>
                  <a:lnTo>
                    <a:pt x="331" y="138"/>
                  </a:lnTo>
                  <a:lnTo>
                    <a:pt x="0" y="13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270E124-4FD2-4907-A6D0-B4AC907A885C}"/>
                </a:ext>
              </a:extLst>
            </p:cNvPr>
            <p:cNvGrpSpPr/>
            <p:nvPr/>
          </p:nvGrpSpPr>
          <p:grpSpPr>
            <a:xfrm>
              <a:off x="2696276" y="4618262"/>
              <a:ext cx="2424260" cy="829782"/>
              <a:chOff x="1964752" y="4618261"/>
              <a:chExt cx="2424260" cy="829782"/>
            </a:xfrm>
          </p:grpSpPr>
          <p:sp>
            <p:nvSpPr>
              <p:cNvPr id="85" name="Freeform 7">
                <a:extLst>
                  <a:ext uri="{FF2B5EF4-FFF2-40B4-BE49-F238E27FC236}">
                    <a16:creationId xmlns:a16="http://schemas.microsoft.com/office/drawing/2014/main" id="{16837BC5-437D-404E-AF63-8C12ED3AC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827" y="5036805"/>
                <a:ext cx="1095790" cy="411237"/>
              </a:xfrm>
              <a:custGeom>
                <a:avLst/>
                <a:gdLst>
                  <a:gd name="T0" fmla="*/ 682 w 1024"/>
                  <a:gd name="T1" fmla="*/ 0 h 394"/>
                  <a:gd name="T2" fmla="*/ 0 w 1024"/>
                  <a:gd name="T3" fmla="*/ 0 h 394"/>
                  <a:gd name="T4" fmla="*/ 341 w 1024"/>
                  <a:gd name="T5" fmla="*/ 394 h 394"/>
                  <a:gd name="T6" fmla="*/ 1024 w 1024"/>
                  <a:gd name="T7" fmla="*/ 394 h 394"/>
                  <a:gd name="T8" fmla="*/ 682 w 1024"/>
                  <a:gd name="T9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4" h="394">
                    <a:moveTo>
                      <a:pt x="682" y="0"/>
                    </a:moveTo>
                    <a:lnTo>
                      <a:pt x="0" y="0"/>
                    </a:lnTo>
                    <a:lnTo>
                      <a:pt x="341" y="394"/>
                    </a:lnTo>
                    <a:lnTo>
                      <a:pt x="1024" y="394"/>
                    </a:lnTo>
                    <a:lnTo>
                      <a:pt x="682" y="0"/>
                    </a:lnTo>
                    <a:close/>
                  </a:path>
                </a:pathLst>
              </a:custGeom>
              <a:solidFill>
                <a:srgbClr val="E6999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C5F9A0CD-3198-4FA6-B66E-E9E14149E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4752" y="5036805"/>
                <a:ext cx="1095790" cy="411237"/>
              </a:xfrm>
              <a:custGeom>
                <a:avLst/>
                <a:gdLst>
                  <a:gd name="T0" fmla="*/ 682 w 1024"/>
                  <a:gd name="T1" fmla="*/ 0 h 394"/>
                  <a:gd name="T2" fmla="*/ 0 w 1024"/>
                  <a:gd name="T3" fmla="*/ 0 h 394"/>
                  <a:gd name="T4" fmla="*/ 341 w 1024"/>
                  <a:gd name="T5" fmla="*/ 394 h 394"/>
                  <a:gd name="T6" fmla="*/ 1024 w 1024"/>
                  <a:gd name="T7" fmla="*/ 394 h 394"/>
                  <a:gd name="T8" fmla="*/ 682 w 1024"/>
                  <a:gd name="T9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4" h="394">
                    <a:moveTo>
                      <a:pt x="682" y="0"/>
                    </a:moveTo>
                    <a:lnTo>
                      <a:pt x="0" y="0"/>
                    </a:lnTo>
                    <a:lnTo>
                      <a:pt x="341" y="394"/>
                    </a:lnTo>
                    <a:lnTo>
                      <a:pt x="1024" y="394"/>
                    </a:lnTo>
                    <a:lnTo>
                      <a:pt x="682" y="0"/>
                    </a:lnTo>
                    <a:close/>
                  </a:path>
                </a:pathLst>
              </a:custGeom>
              <a:solidFill>
                <a:srgbClr val="E6999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EB27620C-758A-4D2E-B1B3-89E8D1F0AEC8}"/>
                  </a:ext>
                </a:extLst>
              </p:cNvPr>
              <p:cNvGrpSpPr/>
              <p:nvPr/>
            </p:nvGrpSpPr>
            <p:grpSpPr>
              <a:xfrm>
                <a:off x="3293222" y="4618261"/>
                <a:ext cx="1095790" cy="829782"/>
                <a:chOff x="3293222" y="4618261"/>
                <a:chExt cx="1095790" cy="829782"/>
              </a:xfrm>
            </p:grpSpPr>
            <p:sp>
              <p:nvSpPr>
                <p:cNvPr id="88" name="Rectangle 5">
                  <a:extLst>
                    <a:ext uri="{FF2B5EF4-FFF2-40B4-BE49-F238E27FC236}">
                      <a16:creationId xmlns:a16="http://schemas.microsoft.com/office/drawing/2014/main" id="{116E8C01-827C-4FC6-9F31-D2DC529D98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58129" y="5029499"/>
                  <a:ext cx="730883" cy="418544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0" numCol="1" anchor="b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2000" b="1" dirty="0">
                    <a:solidFill>
                      <a:srgbClr val="E699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/>
                  </a:endParaRPr>
                </a:p>
              </p:txBody>
            </p:sp>
            <p:sp>
              <p:nvSpPr>
                <p:cNvPr id="89" name="Freeform 6">
                  <a:extLst>
                    <a:ext uri="{FF2B5EF4-FFF2-40B4-BE49-F238E27FC236}">
                      <a16:creationId xmlns:a16="http://schemas.microsoft.com/office/drawing/2014/main" id="{AD0A2A42-913F-4690-BE83-65A95C0056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22" y="4618261"/>
                  <a:ext cx="364907" cy="829781"/>
                </a:xfrm>
                <a:custGeom>
                  <a:avLst/>
                  <a:gdLst>
                    <a:gd name="T0" fmla="*/ 341 w 341"/>
                    <a:gd name="T1" fmla="*/ 394 h 795"/>
                    <a:gd name="T2" fmla="*/ 0 w 341"/>
                    <a:gd name="T3" fmla="*/ 0 h 795"/>
                    <a:gd name="T4" fmla="*/ 0 w 341"/>
                    <a:gd name="T5" fmla="*/ 400 h 795"/>
                    <a:gd name="T6" fmla="*/ 341 w 341"/>
                    <a:gd name="T7" fmla="*/ 795 h 795"/>
                    <a:gd name="T8" fmla="*/ 341 w 341"/>
                    <a:gd name="T9" fmla="*/ 394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795">
                      <a:moveTo>
                        <a:pt x="341" y="394"/>
                      </a:moveTo>
                      <a:lnTo>
                        <a:pt x="0" y="0"/>
                      </a:lnTo>
                      <a:lnTo>
                        <a:pt x="0" y="400"/>
                      </a:lnTo>
                      <a:lnTo>
                        <a:pt x="341" y="795"/>
                      </a:lnTo>
                      <a:lnTo>
                        <a:pt x="341" y="394"/>
                      </a:lnTo>
                      <a:close/>
                    </a:path>
                  </a:pathLst>
                </a:custGeom>
                <a:solidFill>
                  <a:srgbClr val="8E00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0" name="Freeform 7">
                  <a:extLst>
                    <a:ext uri="{FF2B5EF4-FFF2-40B4-BE49-F238E27FC236}">
                      <a16:creationId xmlns:a16="http://schemas.microsoft.com/office/drawing/2014/main" id="{4E34D691-64D8-4997-94D8-4CF367CA6E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22" y="4618261"/>
                  <a:ext cx="1095790" cy="411237"/>
                </a:xfrm>
                <a:custGeom>
                  <a:avLst/>
                  <a:gdLst>
                    <a:gd name="T0" fmla="*/ 682 w 1024"/>
                    <a:gd name="T1" fmla="*/ 0 h 394"/>
                    <a:gd name="T2" fmla="*/ 0 w 1024"/>
                    <a:gd name="T3" fmla="*/ 0 h 394"/>
                    <a:gd name="T4" fmla="*/ 341 w 1024"/>
                    <a:gd name="T5" fmla="*/ 394 h 394"/>
                    <a:gd name="T6" fmla="*/ 1024 w 1024"/>
                    <a:gd name="T7" fmla="*/ 394 h 394"/>
                    <a:gd name="T8" fmla="*/ 682 w 1024"/>
                    <a:gd name="T9" fmla="*/ 0 h 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4" h="394">
                      <a:moveTo>
                        <a:pt x="682" y="0"/>
                      </a:moveTo>
                      <a:lnTo>
                        <a:pt x="0" y="0"/>
                      </a:lnTo>
                      <a:lnTo>
                        <a:pt x="341" y="394"/>
                      </a:lnTo>
                      <a:lnTo>
                        <a:pt x="1024" y="394"/>
                      </a:lnTo>
                      <a:lnTo>
                        <a:pt x="682" y="0"/>
                      </a:lnTo>
                      <a:close/>
                    </a:path>
                  </a:pathLst>
                </a:custGeom>
                <a:solidFill>
                  <a:srgbClr val="E69999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1" name="Freeform 8">
                  <a:extLst>
                    <a:ext uri="{FF2B5EF4-FFF2-40B4-BE49-F238E27FC236}">
                      <a16:creationId xmlns:a16="http://schemas.microsoft.com/office/drawing/2014/main" id="{53A99E92-1016-490E-BEA4-191114C19F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22" y="4815530"/>
                  <a:ext cx="364907" cy="483256"/>
                </a:xfrm>
                <a:custGeom>
                  <a:avLst/>
                  <a:gdLst>
                    <a:gd name="T0" fmla="*/ 341 w 341"/>
                    <a:gd name="T1" fmla="*/ 395 h 463"/>
                    <a:gd name="T2" fmla="*/ 0 w 341"/>
                    <a:gd name="T3" fmla="*/ 0 h 463"/>
                    <a:gd name="T4" fmla="*/ 0 w 341"/>
                    <a:gd name="T5" fmla="*/ 70 h 463"/>
                    <a:gd name="T6" fmla="*/ 341 w 341"/>
                    <a:gd name="T7" fmla="*/ 463 h 463"/>
                    <a:gd name="T8" fmla="*/ 341 w 341"/>
                    <a:gd name="T9" fmla="*/ 395 h 4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463">
                      <a:moveTo>
                        <a:pt x="341" y="395"/>
                      </a:moveTo>
                      <a:lnTo>
                        <a:pt x="0" y="0"/>
                      </a:lnTo>
                      <a:lnTo>
                        <a:pt x="0" y="70"/>
                      </a:lnTo>
                      <a:lnTo>
                        <a:pt x="341" y="463"/>
                      </a:lnTo>
                      <a:lnTo>
                        <a:pt x="341" y="395"/>
                      </a:lnTo>
                      <a:close/>
                    </a:path>
                  </a:pathLst>
                </a:custGeom>
                <a:solidFill>
                  <a:srgbClr val="FFFFFF">
                    <a:alpha val="40000"/>
                  </a:srgb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92" name="Right Arrow 63">
                  <a:extLst>
                    <a:ext uri="{FF2B5EF4-FFF2-40B4-BE49-F238E27FC236}">
                      <a16:creationId xmlns:a16="http://schemas.microsoft.com/office/drawing/2014/main" id="{32A64D80-97E5-4625-A1DF-579B3A96600C}"/>
                    </a:ext>
                  </a:extLst>
                </p:cNvPr>
                <p:cNvSpPr/>
                <p:nvPr/>
              </p:nvSpPr>
              <p:spPr>
                <a:xfrm>
                  <a:off x="3658129" y="5152552"/>
                  <a:ext cx="151649" cy="219456"/>
                </a:xfrm>
                <a:prstGeom prst="rightArrow">
                  <a:avLst>
                    <a:gd name="adj1" fmla="val 32639"/>
                    <a:gd name="adj2" fmla="val 78823"/>
                  </a:avLst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  <p:sp>
          <p:nvSpPr>
            <p:cNvPr id="80" name="Rectangle 5">
              <a:extLst>
                <a:ext uri="{FF2B5EF4-FFF2-40B4-BE49-F238E27FC236}">
                  <a16:creationId xmlns:a16="http://schemas.microsoft.com/office/drawing/2014/main" id="{41EA201A-09D3-4BE1-80E1-3196759C4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2523" y="2540155"/>
              <a:ext cx="730883" cy="2907884"/>
            </a:xfrm>
            <a:prstGeom prst="rect">
              <a:avLst/>
            </a:prstGeom>
            <a:solidFill>
              <a:srgbClr val="393950"/>
            </a:solidFill>
            <a:ln>
              <a:noFill/>
            </a:ln>
            <a:extLst/>
          </p:spPr>
          <p:txBody>
            <a:bodyPr vert="horz" wrap="square" lIns="91440" tIns="45720" rIns="91440" bIns="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 b="1" dirty="0">
                <a:solidFill>
                  <a:srgbClr val="B0B0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14691DFF-D193-4F38-8773-9171CC6B7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616" y="2128918"/>
              <a:ext cx="1095790" cy="411237"/>
            </a:xfrm>
            <a:custGeom>
              <a:avLst/>
              <a:gdLst>
                <a:gd name="T0" fmla="*/ 682 w 1024"/>
                <a:gd name="T1" fmla="*/ 0 h 394"/>
                <a:gd name="T2" fmla="*/ 0 w 1024"/>
                <a:gd name="T3" fmla="*/ 0 h 394"/>
                <a:gd name="T4" fmla="*/ 341 w 1024"/>
                <a:gd name="T5" fmla="*/ 394 h 394"/>
                <a:gd name="T6" fmla="*/ 1024 w 1024"/>
                <a:gd name="T7" fmla="*/ 394 h 394"/>
                <a:gd name="T8" fmla="*/ 682 w 1024"/>
                <a:gd name="T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4" h="394">
                  <a:moveTo>
                    <a:pt x="682" y="0"/>
                  </a:moveTo>
                  <a:lnTo>
                    <a:pt x="0" y="0"/>
                  </a:lnTo>
                  <a:lnTo>
                    <a:pt x="341" y="394"/>
                  </a:lnTo>
                  <a:lnTo>
                    <a:pt x="1024" y="394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B0B0B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6464D412-439F-4866-B27F-7E8D1EA3D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616" y="2326187"/>
              <a:ext cx="364907" cy="483256"/>
            </a:xfrm>
            <a:custGeom>
              <a:avLst/>
              <a:gdLst>
                <a:gd name="T0" fmla="*/ 341 w 341"/>
                <a:gd name="T1" fmla="*/ 395 h 463"/>
                <a:gd name="T2" fmla="*/ 0 w 341"/>
                <a:gd name="T3" fmla="*/ 0 h 463"/>
                <a:gd name="T4" fmla="*/ 0 w 341"/>
                <a:gd name="T5" fmla="*/ 70 h 463"/>
                <a:gd name="T6" fmla="*/ 341 w 341"/>
                <a:gd name="T7" fmla="*/ 463 h 463"/>
                <a:gd name="T8" fmla="*/ 341 w 341"/>
                <a:gd name="T9" fmla="*/ 39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463">
                  <a:moveTo>
                    <a:pt x="341" y="395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341" y="463"/>
                  </a:lnTo>
                  <a:lnTo>
                    <a:pt x="341" y="395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reeform 24">
              <a:extLst>
                <a:ext uri="{FF2B5EF4-FFF2-40B4-BE49-F238E27FC236}">
                  <a16:creationId xmlns:a16="http://schemas.microsoft.com/office/drawing/2014/main" id="{06614484-4250-4760-9FDB-D68EC6082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2523" y="2665405"/>
              <a:ext cx="496530" cy="218144"/>
            </a:xfrm>
            <a:custGeom>
              <a:avLst/>
              <a:gdLst>
                <a:gd name="T0" fmla="*/ 0 w 464"/>
                <a:gd name="T1" fmla="*/ 70 h 209"/>
                <a:gd name="T2" fmla="*/ 331 w 464"/>
                <a:gd name="T3" fmla="*/ 70 h 209"/>
                <a:gd name="T4" fmla="*/ 331 w 464"/>
                <a:gd name="T5" fmla="*/ 0 h 209"/>
                <a:gd name="T6" fmla="*/ 464 w 464"/>
                <a:gd name="T7" fmla="*/ 105 h 209"/>
                <a:gd name="T8" fmla="*/ 331 w 464"/>
                <a:gd name="T9" fmla="*/ 209 h 209"/>
                <a:gd name="T10" fmla="*/ 331 w 464"/>
                <a:gd name="T11" fmla="*/ 138 h 209"/>
                <a:gd name="T12" fmla="*/ 0 w 464"/>
                <a:gd name="T13" fmla="*/ 138 h 209"/>
                <a:gd name="T14" fmla="*/ 0 w 464"/>
                <a:gd name="T15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4" h="209">
                  <a:moveTo>
                    <a:pt x="0" y="70"/>
                  </a:moveTo>
                  <a:lnTo>
                    <a:pt x="331" y="70"/>
                  </a:lnTo>
                  <a:lnTo>
                    <a:pt x="331" y="0"/>
                  </a:lnTo>
                  <a:lnTo>
                    <a:pt x="464" y="105"/>
                  </a:lnTo>
                  <a:lnTo>
                    <a:pt x="331" y="209"/>
                  </a:lnTo>
                  <a:lnTo>
                    <a:pt x="331" y="138"/>
                  </a:lnTo>
                  <a:lnTo>
                    <a:pt x="0" y="13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245674AD-0671-4F72-9ECB-7B21C7ED21A8}"/>
              </a:ext>
            </a:extLst>
          </p:cNvPr>
          <p:cNvSpPr txBox="1"/>
          <p:nvPr/>
        </p:nvSpPr>
        <p:spPr>
          <a:xfrm>
            <a:off x="7311355" y="2024862"/>
            <a:ext cx="680025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099AF86-6C87-46DA-9364-8E410BD94A6A}"/>
              </a:ext>
            </a:extLst>
          </p:cNvPr>
          <p:cNvSpPr txBox="1"/>
          <p:nvPr/>
        </p:nvSpPr>
        <p:spPr>
          <a:xfrm>
            <a:off x="7284149" y="2616339"/>
            <a:ext cx="734435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Vizyoner</a:t>
            </a:r>
            <a:r>
              <a:rPr lang="tr-T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olması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1D3B57A-D9B9-4EDE-980B-92463EECBEC7}"/>
              </a:ext>
            </a:extLst>
          </p:cNvPr>
          <p:cNvSpPr txBox="1"/>
          <p:nvPr/>
        </p:nvSpPr>
        <p:spPr>
          <a:xfrm>
            <a:off x="6424437" y="2519215"/>
            <a:ext cx="569010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FEE6C7B-40AF-45E4-9093-5999D7118959}"/>
              </a:ext>
            </a:extLst>
          </p:cNvPr>
          <p:cNvSpPr txBox="1"/>
          <p:nvPr/>
        </p:nvSpPr>
        <p:spPr>
          <a:xfrm>
            <a:off x="6322169" y="3038353"/>
            <a:ext cx="876474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Yenilikçi olması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C673BF-A9A5-4DA9-8121-914D80753702}"/>
              </a:ext>
            </a:extLst>
          </p:cNvPr>
          <p:cNvSpPr txBox="1"/>
          <p:nvPr/>
        </p:nvSpPr>
        <p:spPr>
          <a:xfrm>
            <a:off x="5577977" y="2880242"/>
            <a:ext cx="569010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29972B6-2B6E-46C5-94D8-ED4D8E69037E}"/>
              </a:ext>
            </a:extLst>
          </p:cNvPr>
          <p:cNvSpPr txBox="1"/>
          <p:nvPr/>
        </p:nvSpPr>
        <p:spPr>
          <a:xfrm>
            <a:off x="5379953" y="3371631"/>
            <a:ext cx="947143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Adil Yönetimi Benimsemesi</a:t>
            </a:r>
            <a:endParaRPr lang="en-US" sz="11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1108DA-AA72-41B7-8467-151D52E18D64}"/>
              </a:ext>
            </a:extLst>
          </p:cNvPr>
          <p:cNvSpPr txBox="1"/>
          <p:nvPr/>
        </p:nvSpPr>
        <p:spPr>
          <a:xfrm>
            <a:off x="4617970" y="3307319"/>
            <a:ext cx="569010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D479D86-08CA-4D93-84FA-BA783712048C}"/>
              </a:ext>
            </a:extLst>
          </p:cNvPr>
          <p:cNvSpPr txBox="1"/>
          <p:nvPr/>
        </p:nvSpPr>
        <p:spPr>
          <a:xfrm>
            <a:off x="4397883" y="3794503"/>
            <a:ext cx="1008127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Krizleri başarıyla yönetmesi</a:t>
            </a:r>
            <a:endParaRPr lang="en-US" sz="11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B1DE9FD-C115-49FA-AA11-A711960D7167}"/>
              </a:ext>
            </a:extLst>
          </p:cNvPr>
          <p:cNvSpPr txBox="1"/>
          <p:nvPr/>
        </p:nvSpPr>
        <p:spPr>
          <a:xfrm>
            <a:off x="3678127" y="3737001"/>
            <a:ext cx="569010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2A481F4-94D9-4191-A501-706F9ECB4682}"/>
              </a:ext>
            </a:extLst>
          </p:cNvPr>
          <p:cNvSpPr txBox="1"/>
          <p:nvPr/>
        </p:nvSpPr>
        <p:spPr>
          <a:xfrm>
            <a:off x="3436430" y="4337907"/>
            <a:ext cx="1119659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100" dirty="0">
                <a:latin typeface="Arial" pitchFamily="34" charset="0"/>
                <a:cs typeface="Arial" pitchFamily="34" charset="0"/>
              </a:rPr>
              <a:t>İnsana Değer Vermesi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09070CD-B736-49E6-93BC-EECA92AED3E2}"/>
              </a:ext>
            </a:extLst>
          </p:cNvPr>
          <p:cNvSpPr txBox="1"/>
          <p:nvPr/>
        </p:nvSpPr>
        <p:spPr>
          <a:xfrm>
            <a:off x="2874231" y="3962016"/>
            <a:ext cx="569010" cy="28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n-US" sz="2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E8D173F-5E72-4897-B9FA-5F58CF84F6D9}"/>
              </a:ext>
            </a:extLst>
          </p:cNvPr>
          <p:cNvSpPr txBox="1"/>
          <p:nvPr/>
        </p:nvSpPr>
        <p:spPr>
          <a:xfrm>
            <a:off x="2590693" y="4344836"/>
            <a:ext cx="861455" cy="2849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050" dirty="0">
                <a:latin typeface="Arial" pitchFamily="34" charset="0"/>
                <a:cs typeface="Arial" pitchFamily="34" charset="0"/>
              </a:rPr>
              <a:t>Başkalarına ilham vermesi</a:t>
            </a:r>
            <a:endParaRPr lang="en-US" sz="105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C74BC2F-0A6E-4D83-96A3-4D0575AA20AE}"/>
              </a:ext>
            </a:extLst>
          </p:cNvPr>
          <p:cNvSpPr/>
          <p:nvPr/>
        </p:nvSpPr>
        <p:spPr>
          <a:xfrm>
            <a:off x="1087762" y="4031421"/>
            <a:ext cx="912476" cy="146125"/>
          </a:xfrm>
          <a:prstGeom prst="ellipse">
            <a:avLst/>
          </a:prstGeom>
          <a:solidFill>
            <a:srgbClr val="BB666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EE149DF-9F78-4745-888E-D2594FFD27A2}"/>
              </a:ext>
            </a:extLst>
          </p:cNvPr>
          <p:cNvGrpSpPr/>
          <p:nvPr/>
        </p:nvGrpSpPr>
        <p:grpSpPr>
          <a:xfrm>
            <a:off x="1072277" y="1441006"/>
            <a:ext cx="896029" cy="2690451"/>
            <a:chOff x="8362950" y="419100"/>
            <a:chExt cx="523875" cy="1925638"/>
          </a:xfrm>
        </p:grpSpPr>
        <p:sp>
          <p:nvSpPr>
            <p:cNvPr id="112" name="Freeform 341">
              <a:extLst>
                <a:ext uri="{FF2B5EF4-FFF2-40B4-BE49-F238E27FC236}">
                  <a16:creationId xmlns:a16="http://schemas.microsoft.com/office/drawing/2014/main" id="{AB173E38-F72C-47B1-B804-8AC3B9150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950" y="419100"/>
              <a:ext cx="523875" cy="1925638"/>
            </a:xfrm>
            <a:custGeom>
              <a:avLst/>
              <a:gdLst>
                <a:gd name="T0" fmla="*/ 590 w 1318"/>
                <a:gd name="T1" fmla="*/ 563 h 4853"/>
                <a:gd name="T2" fmla="*/ 550 w 1318"/>
                <a:gd name="T3" fmla="*/ 430 h 4853"/>
                <a:gd name="T4" fmla="*/ 541 w 1318"/>
                <a:gd name="T5" fmla="*/ 241 h 4853"/>
                <a:gd name="T6" fmla="*/ 618 w 1318"/>
                <a:gd name="T7" fmla="*/ 48 h 4853"/>
                <a:gd name="T8" fmla="*/ 833 w 1318"/>
                <a:gd name="T9" fmla="*/ 10 h 4853"/>
                <a:gd name="T10" fmla="*/ 966 w 1318"/>
                <a:gd name="T11" fmla="*/ 95 h 4853"/>
                <a:gd name="T12" fmla="*/ 1001 w 1318"/>
                <a:gd name="T13" fmla="*/ 303 h 4853"/>
                <a:gd name="T14" fmla="*/ 1042 w 1318"/>
                <a:gd name="T15" fmla="*/ 373 h 4853"/>
                <a:gd name="T16" fmla="*/ 1075 w 1318"/>
                <a:gd name="T17" fmla="*/ 494 h 4853"/>
                <a:gd name="T18" fmla="*/ 1027 w 1318"/>
                <a:gd name="T19" fmla="*/ 564 h 4853"/>
                <a:gd name="T20" fmla="*/ 933 w 1318"/>
                <a:gd name="T21" fmla="*/ 592 h 4853"/>
                <a:gd name="T22" fmla="*/ 985 w 1318"/>
                <a:gd name="T23" fmla="*/ 677 h 4853"/>
                <a:gd name="T24" fmla="*/ 1108 w 1318"/>
                <a:gd name="T25" fmla="*/ 792 h 4853"/>
                <a:gd name="T26" fmla="*/ 1304 w 1318"/>
                <a:gd name="T27" fmla="*/ 876 h 4853"/>
                <a:gd name="T28" fmla="*/ 1309 w 1318"/>
                <a:gd name="T29" fmla="*/ 1072 h 4853"/>
                <a:gd name="T30" fmla="*/ 1286 w 1318"/>
                <a:gd name="T31" fmla="*/ 1195 h 4853"/>
                <a:gd name="T32" fmla="*/ 1173 w 1318"/>
                <a:gd name="T33" fmla="*/ 1599 h 4853"/>
                <a:gd name="T34" fmla="*/ 1069 w 1318"/>
                <a:gd name="T35" fmla="*/ 1742 h 4853"/>
                <a:gd name="T36" fmla="*/ 1250 w 1318"/>
                <a:gd name="T37" fmla="*/ 2229 h 4853"/>
                <a:gd name="T38" fmla="*/ 1192 w 1318"/>
                <a:gd name="T39" fmla="*/ 2620 h 4853"/>
                <a:gd name="T40" fmla="*/ 1145 w 1318"/>
                <a:gd name="T41" fmla="*/ 3362 h 4853"/>
                <a:gd name="T42" fmla="*/ 1012 w 1318"/>
                <a:gd name="T43" fmla="*/ 3440 h 4853"/>
                <a:gd name="T44" fmla="*/ 925 w 1318"/>
                <a:gd name="T45" fmla="*/ 4194 h 4853"/>
                <a:gd name="T46" fmla="*/ 896 w 1318"/>
                <a:gd name="T47" fmla="*/ 4527 h 4853"/>
                <a:gd name="T48" fmla="*/ 883 w 1318"/>
                <a:gd name="T49" fmla="*/ 4695 h 4853"/>
                <a:gd name="T50" fmla="*/ 809 w 1318"/>
                <a:gd name="T51" fmla="*/ 4829 h 4853"/>
                <a:gd name="T52" fmla="*/ 644 w 1318"/>
                <a:gd name="T53" fmla="*/ 4833 h 4853"/>
                <a:gd name="T54" fmla="*/ 653 w 1318"/>
                <a:gd name="T55" fmla="*/ 4702 h 4853"/>
                <a:gd name="T56" fmla="*/ 712 w 1318"/>
                <a:gd name="T57" fmla="*/ 4482 h 4853"/>
                <a:gd name="T58" fmla="*/ 753 w 1318"/>
                <a:gd name="T59" fmla="*/ 3956 h 4853"/>
                <a:gd name="T60" fmla="*/ 754 w 1318"/>
                <a:gd name="T61" fmla="*/ 3611 h 4853"/>
                <a:gd name="T62" fmla="*/ 670 w 1318"/>
                <a:gd name="T63" fmla="*/ 3734 h 4853"/>
                <a:gd name="T64" fmla="*/ 634 w 1318"/>
                <a:gd name="T65" fmla="*/ 4074 h 4853"/>
                <a:gd name="T66" fmla="*/ 656 w 1318"/>
                <a:gd name="T67" fmla="*/ 4469 h 4853"/>
                <a:gd name="T68" fmla="*/ 664 w 1318"/>
                <a:gd name="T69" fmla="*/ 4608 h 4853"/>
                <a:gd name="T70" fmla="*/ 618 w 1318"/>
                <a:gd name="T71" fmla="*/ 4781 h 4853"/>
                <a:gd name="T72" fmla="*/ 461 w 1318"/>
                <a:gd name="T73" fmla="*/ 4845 h 4853"/>
                <a:gd name="T74" fmla="*/ 424 w 1318"/>
                <a:gd name="T75" fmla="*/ 4776 h 4853"/>
                <a:gd name="T76" fmla="*/ 486 w 1318"/>
                <a:gd name="T77" fmla="*/ 4573 h 4853"/>
                <a:gd name="T78" fmla="*/ 487 w 1318"/>
                <a:gd name="T79" fmla="*/ 4324 h 4853"/>
                <a:gd name="T80" fmla="*/ 411 w 1318"/>
                <a:gd name="T81" fmla="*/ 3671 h 4853"/>
                <a:gd name="T82" fmla="*/ 401 w 1318"/>
                <a:gd name="T83" fmla="*/ 3538 h 4853"/>
                <a:gd name="T84" fmla="*/ 360 w 1318"/>
                <a:gd name="T85" fmla="*/ 3166 h 4853"/>
                <a:gd name="T86" fmla="*/ 245 w 1318"/>
                <a:gd name="T87" fmla="*/ 2508 h 4853"/>
                <a:gd name="T88" fmla="*/ 228 w 1318"/>
                <a:gd name="T89" fmla="*/ 2248 h 4853"/>
                <a:gd name="T90" fmla="*/ 264 w 1318"/>
                <a:gd name="T91" fmla="*/ 1850 h 4853"/>
                <a:gd name="T92" fmla="*/ 9 w 1318"/>
                <a:gd name="T93" fmla="*/ 1737 h 4853"/>
                <a:gd name="T94" fmla="*/ 19 w 1318"/>
                <a:gd name="T95" fmla="*/ 1537 h 4853"/>
                <a:gd name="T96" fmla="*/ 119 w 1318"/>
                <a:gd name="T97" fmla="*/ 1224 h 4853"/>
                <a:gd name="T98" fmla="*/ 169 w 1318"/>
                <a:gd name="T99" fmla="*/ 1090 h 4853"/>
                <a:gd name="T100" fmla="*/ 255 w 1318"/>
                <a:gd name="T101" fmla="*/ 871 h 4853"/>
                <a:gd name="T102" fmla="*/ 310 w 1318"/>
                <a:gd name="T103" fmla="*/ 784 h 4853"/>
                <a:gd name="T104" fmla="*/ 612 w 1318"/>
                <a:gd name="T105" fmla="*/ 692 h 4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8" h="4853">
                  <a:moveTo>
                    <a:pt x="661" y="661"/>
                  </a:moveTo>
                  <a:lnTo>
                    <a:pt x="649" y="649"/>
                  </a:lnTo>
                  <a:lnTo>
                    <a:pt x="612" y="605"/>
                  </a:lnTo>
                  <a:lnTo>
                    <a:pt x="594" y="574"/>
                  </a:lnTo>
                  <a:lnTo>
                    <a:pt x="590" y="563"/>
                  </a:lnTo>
                  <a:lnTo>
                    <a:pt x="583" y="541"/>
                  </a:lnTo>
                  <a:lnTo>
                    <a:pt x="563" y="502"/>
                  </a:lnTo>
                  <a:lnTo>
                    <a:pt x="551" y="474"/>
                  </a:lnTo>
                  <a:lnTo>
                    <a:pt x="550" y="460"/>
                  </a:lnTo>
                  <a:lnTo>
                    <a:pt x="550" y="430"/>
                  </a:lnTo>
                  <a:lnTo>
                    <a:pt x="555" y="375"/>
                  </a:lnTo>
                  <a:lnTo>
                    <a:pt x="552" y="355"/>
                  </a:lnTo>
                  <a:lnTo>
                    <a:pt x="548" y="310"/>
                  </a:lnTo>
                  <a:lnTo>
                    <a:pt x="547" y="270"/>
                  </a:lnTo>
                  <a:lnTo>
                    <a:pt x="541" y="241"/>
                  </a:lnTo>
                  <a:lnTo>
                    <a:pt x="538" y="198"/>
                  </a:lnTo>
                  <a:lnTo>
                    <a:pt x="542" y="171"/>
                  </a:lnTo>
                  <a:lnTo>
                    <a:pt x="568" y="109"/>
                  </a:lnTo>
                  <a:lnTo>
                    <a:pt x="598" y="66"/>
                  </a:lnTo>
                  <a:lnTo>
                    <a:pt x="618" y="48"/>
                  </a:lnTo>
                  <a:lnTo>
                    <a:pt x="640" y="31"/>
                  </a:lnTo>
                  <a:lnTo>
                    <a:pt x="692" y="9"/>
                  </a:lnTo>
                  <a:lnTo>
                    <a:pt x="748" y="0"/>
                  </a:lnTo>
                  <a:lnTo>
                    <a:pt x="805" y="3"/>
                  </a:lnTo>
                  <a:lnTo>
                    <a:pt x="833" y="10"/>
                  </a:lnTo>
                  <a:lnTo>
                    <a:pt x="859" y="18"/>
                  </a:lnTo>
                  <a:lnTo>
                    <a:pt x="905" y="40"/>
                  </a:lnTo>
                  <a:lnTo>
                    <a:pt x="938" y="64"/>
                  </a:lnTo>
                  <a:lnTo>
                    <a:pt x="960" y="86"/>
                  </a:lnTo>
                  <a:lnTo>
                    <a:pt x="966" y="95"/>
                  </a:lnTo>
                  <a:lnTo>
                    <a:pt x="979" y="121"/>
                  </a:lnTo>
                  <a:lnTo>
                    <a:pt x="998" y="188"/>
                  </a:lnTo>
                  <a:lnTo>
                    <a:pt x="1006" y="233"/>
                  </a:lnTo>
                  <a:lnTo>
                    <a:pt x="1006" y="251"/>
                  </a:lnTo>
                  <a:lnTo>
                    <a:pt x="1001" y="303"/>
                  </a:lnTo>
                  <a:lnTo>
                    <a:pt x="998" y="310"/>
                  </a:lnTo>
                  <a:lnTo>
                    <a:pt x="1001" y="315"/>
                  </a:lnTo>
                  <a:lnTo>
                    <a:pt x="1006" y="346"/>
                  </a:lnTo>
                  <a:lnTo>
                    <a:pt x="1025" y="359"/>
                  </a:lnTo>
                  <a:lnTo>
                    <a:pt x="1042" y="373"/>
                  </a:lnTo>
                  <a:lnTo>
                    <a:pt x="1051" y="384"/>
                  </a:lnTo>
                  <a:lnTo>
                    <a:pt x="1065" y="408"/>
                  </a:lnTo>
                  <a:lnTo>
                    <a:pt x="1076" y="450"/>
                  </a:lnTo>
                  <a:lnTo>
                    <a:pt x="1076" y="480"/>
                  </a:lnTo>
                  <a:lnTo>
                    <a:pt x="1075" y="494"/>
                  </a:lnTo>
                  <a:lnTo>
                    <a:pt x="1063" y="516"/>
                  </a:lnTo>
                  <a:lnTo>
                    <a:pt x="1038" y="538"/>
                  </a:lnTo>
                  <a:lnTo>
                    <a:pt x="1029" y="546"/>
                  </a:lnTo>
                  <a:lnTo>
                    <a:pt x="1027" y="552"/>
                  </a:lnTo>
                  <a:lnTo>
                    <a:pt x="1027" y="564"/>
                  </a:lnTo>
                  <a:lnTo>
                    <a:pt x="1016" y="574"/>
                  </a:lnTo>
                  <a:lnTo>
                    <a:pt x="1006" y="579"/>
                  </a:lnTo>
                  <a:lnTo>
                    <a:pt x="986" y="587"/>
                  </a:lnTo>
                  <a:lnTo>
                    <a:pt x="955" y="594"/>
                  </a:lnTo>
                  <a:lnTo>
                    <a:pt x="933" y="592"/>
                  </a:lnTo>
                  <a:lnTo>
                    <a:pt x="923" y="588"/>
                  </a:lnTo>
                  <a:lnTo>
                    <a:pt x="925" y="609"/>
                  </a:lnTo>
                  <a:lnTo>
                    <a:pt x="927" y="620"/>
                  </a:lnTo>
                  <a:lnTo>
                    <a:pt x="954" y="631"/>
                  </a:lnTo>
                  <a:lnTo>
                    <a:pt x="985" y="677"/>
                  </a:lnTo>
                  <a:lnTo>
                    <a:pt x="1018" y="736"/>
                  </a:lnTo>
                  <a:lnTo>
                    <a:pt x="1018" y="756"/>
                  </a:lnTo>
                  <a:lnTo>
                    <a:pt x="1021" y="769"/>
                  </a:lnTo>
                  <a:lnTo>
                    <a:pt x="1033" y="776"/>
                  </a:lnTo>
                  <a:lnTo>
                    <a:pt x="1108" y="792"/>
                  </a:lnTo>
                  <a:lnTo>
                    <a:pt x="1139" y="802"/>
                  </a:lnTo>
                  <a:lnTo>
                    <a:pt x="1209" y="827"/>
                  </a:lnTo>
                  <a:lnTo>
                    <a:pt x="1268" y="852"/>
                  </a:lnTo>
                  <a:lnTo>
                    <a:pt x="1283" y="861"/>
                  </a:lnTo>
                  <a:lnTo>
                    <a:pt x="1304" y="876"/>
                  </a:lnTo>
                  <a:lnTo>
                    <a:pt x="1308" y="889"/>
                  </a:lnTo>
                  <a:lnTo>
                    <a:pt x="1313" y="914"/>
                  </a:lnTo>
                  <a:lnTo>
                    <a:pt x="1318" y="993"/>
                  </a:lnTo>
                  <a:lnTo>
                    <a:pt x="1316" y="1049"/>
                  </a:lnTo>
                  <a:lnTo>
                    <a:pt x="1309" y="1072"/>
                  </a:lnTo>
                  <a:lnTo>
                    <a:pt x="1297" y="1110"/>
                  </a:lnTo>
                  <a:lnTo>
                    <a:pt x="1291" y="1143"/>
                  </a:lnTo>
                  <a:lnTo>
                    <a:pt x="1291" y="1156"/>
                  </a:lnTo>
                  <a:lnTo>
                    <a:pt x="1291" y="1180"/>
                  </a:lnTo>
                  <a:lnTo>
                    <a:pt x="1286" y="1195"/>
                  </a:lnTo>
                  <a:lnTo>
                    <a:pt x="1283" y="1205"/>
                  </a:lnTo>
                  <a:lnTo>
                    <a:pt x="1281" y="1226"/>
                  </a:lnTo>
                  <a:lnTo>
                    <a:pt x="1268" y="1281"/>
                  </a:lnTo>
                  <a:lnTo>
                    <a:pt x="1211" y="1483"/>
                  </a:lnTo>
                  <a:lnTo>
                    <a:pt x="1173" y="1599"/>
                  </a:lnTo>
                  <a:lnTo>
                    <a:pt x="1159" y="1631"/>
                  </a:lnTo>
                  <a:lnTo>
                    <a:pt x="1138" y="1669"/>
                  </a:lnTo>
                  <a:lnTo>
                    <a:pt x="1112" y="1708"/>
                  </a:lnTo>
                  <a:lnTo>
                    <a:pt x="1098" y="1720"/>
                  </a:lnTo>
                  <a:lnTo>
                    <a:pt x="1069" y="1742"/>
                  </a:lnTo>
                  <a:lnTo>
                    <a:pt x="1060" y="1746"/>
                  </a:lnTo>
                  <a:lnTo>
                    <a:pt x="1097" y="1824"/>
                  </a:lnTo>
                  <a:lnTo>
                    <a:pt x="1234" y="2168"/>
                  </a:lnTo>
                  <a:lnTo>
                    <a:pt x="1255" y="2224"/>
                  </a:lnTo>
                  <a:lnTo>
                    <a:pt x="1250" y="2229"/>
                  </a:lnTo>
                  <a:lnTo>
                    <a:pt x="1227" y="2241"/>
                  </a:lnTo>
                  <a:lnTo>
                    <a:pt x="1187" y="2253"/>
                  </a:lnTo>
                  <a:lnTo>
                    <a:pt x="1180" y="2255"/>
                  </a:lnTo>
                  <a:lnTo>
                    <a:pt x="1189" y="2384"/>
                  </a:lnTo>
                  <a:lnTo>
                    <a:pt x="1192" y="2620"/>
                  </a:lnTo>
                  <a:lnTo>
                    <a:pt x="1183" y="2844"/>
                  </a:lnTo>
                  <a:lnTo>
                    <a:pt x="1163" y="3074"/>
                  </a:lnTo>
                  <a:lnTo>
                    <a:pt x="1150" y="3200"/>
                  </a:lnTo>
                  <a:lnTo>
                    <a:pt x="1145" y="3270"/>
                  </a:lnTo>
                  <a:lnTo>
                    <a:pt x="1145" y="3362"/>
                  </a:lnTo>
                  <a:lnTo>
                    <a:pt x="1139" y="3383"/>
                  </a:lnTo>
                  <a:lnTo>
                    <a:pt x="1133" y="3391"/>
                  </a:lnTo>
                  <a:lnTo>
                    <a:pt x="1095" y="3410"/>
                  </a:lnTo>
                  <a:lnTo>
                    <a:pt x="1027" y="3435"/>
                  </a:lnTo>
                  <a:lnTo>
                    <a:pt x="1012" y="3440"/>
                  </a:lnTo>
                  <a:lnTo>
                    <a:pt x="1012" y="3510"/>
                  </a:lnTo>
                  <a:lnTo>
                    <a:pt x="1006" y="3729"/>
                  </a:lnTo>
                  <a:lnTo>
                    <a:pt x="998" y="3822"/>
                  </a:lnTo>
                  <a:lnTo>
                    <a:pt x="966" y="4010"/>
                  </a:lnTo>
                  <a:lnTo>
                    <a:pt x="925" y="4194"/>
                  </a:lnTo>
                  <a:lnTo>
                    <a:pt x="896" y="4367"/>
                  </a:lnTo>
                  <a:lnTo>
                    <a:pt x="889" y="4446"/>
                  </a:lnTo>
                  <a:lnTo>
                    <a:pt x="890" y="4477"/>
                  </a:lnTo>
                  <a:lnTo>
                    <a:pt x="896" y="4507"/>
                  </a:lnTo>
                  <a:lnTo>
                    <a:pt x="896" y="4527"/>
                  </a:lnTo>
                  <a:lnTo>
                    <a:pt x="889" y="4549"/>
                  </a:lnTo>
                  <a:lnTo>
                    <a:pt x="888" y="4562"/>
                  </a:lnTo>
                  <a:lnTo>
                    <a:pt x="888" y="4596"/>
                  </a:lnTo>
                  <a:lnTo>
                    <a:pt x="884" y="4658"/>
                  </a:lnTo>
                  <a:lnTo>
                    <a:pt x="883" y="4695"/>
                  </a:lnTo>
                  <a:lnTo>
                    <a:pt x="880" y="4746"/>
                  </a:lnTo>
                  <a:lnTo>
                    <a:pt x="868" y="4778"/>
                  </a:lnTo>
                  <a:lnTo>
                    <a:pt x="858" y="4792"/>
                  </a:lnTo>
                  <a:lnTo>
                    <a:pt x="845" y="4805"/>
                  </a:lnTo>
                  <a:lnTo>
                    <a:pt x="809" y="4829"/>
                  </a:lnTo>
                  <a:lnTo>
                    <a:pt x="766" y="4848"/>
                  </a:lnTo>
                  <a:lnTo>
                    <a:pt x="726" y="4853"/>
                  </a:lnTo>
                  <a:lnTo>
                    <a:pt x="709" y="4850"/>
                  </a:lnTo>
                  <a:lnTo>
                    <a:pt x="678" y="4842"/>
                  </a:lnTo>
                  <a:lnTo>
                    <a:pt x="644" y="4833"/>
                  </a:lnTo>
                  <a:lnTo>
                    <a:pt x="633" y="4823"/>
                  </a:lnTo>
                  <a:lnTo>
                    <a:pt x="631" y="4816"/>
                  </a:lnTo>
                  <a:lnTo>
                    <a:pt x="631" y="4796"/>
                  </a:lnTo>
                  <a:lnTo>
                    <a:pt x="644" y="4730"/>
                  </a:lnTo>
                  <a:lnTo>
                    <a:pt x="653" y="4702"/>
                  </a:lnTo>
                  <a:lnTo>
                    <a:pt x="665" y="4679"/>
                  </a:lnTo>
                  <a:lnTo>
                    <a:pt x="695" y="4613"/>
                  </a:lnTo>
                  <a:lnTo>
                    <a:pt x="703" y="4574"/>
                  </a:lnTo>
                  <a:lnTo>
                    <a:pt x="706" y="4538"/>
                  </a:lnTo>
                  <a:lnTo>
                    <a:pt x="712" y="4482"/>
                  </a:lnTo>
                  <a:lnTo>
                    <a:pt x="721" y="4456"/>
                  </a:lnTo>
                  <a:lnTo>
                    <a:pt x="744" y="4412"/>
                  </a:lnTo>
                  <a:lnTo>
                    <a:pt x="752" y="4395"/>
                  </a:lnTo>
                  <a:lnTo>
                    <a:pt x="751" y="4249"/>
                  </a:lnTo>
                  <a:lnTo>
                    <a:pt x="753" y="3956"/>
                  </a:lnTo>
                  <a:lnTo>
                    <a:pt x="753" y="3904"/>
                  </a:lnTo>
                  <a:lnTo>
                    <a:pt x="747" y="3796"/>
                  </a:lnTo>
                  <a:lnTo>
                    <a:pt x="749" y="3698"/>
                  </a:lnTo>
                  <a:lnTo>
                    <a:pt x="756" y="3636"/>
                  </a:lnTo>
                  <a:lnTo>
                    <a:pt x="754" y="3611"/>
                  </a:lnTo>
                  <a:lnTo>
                    <a:pt x="740" y="3533"/>
                  </a:lnTo>
                  <a:lnTo>
                    <a:pt x="740" y="3507"/>
                  </a:lnTo>
                  <a:lnTo>
                    <a:pt x="651" y="3513"/>
                  </a:lnTo>
                  <a:lnTo>
                    <a:pt x="656" y="3548"/>
                  </a:lnTo>
                  <a:lnTo>
                    <a:pt x="670" y="3734"/>
                  </a:lnTo>
                  <a:lnTo>
                    <a:pt x="669" y="3834"/>
                  </a:lnTo>
                  <a:lnTo>
                    <a:pt x="664" y="3892"/>
                  </a:lnTo>
                  <a:lnTo>
                    <a:pt x="658" y="3916"/>
                  </a:lnTo>
                  <a:lnTo>
                    <a:pt x="647" y="3968"/>
                  </a:lnTo>
                  <a:lnTo>
                    <a:pt x="634" y="4074"/>
                  </a:lnTo>
                  <a:lnTo>
                    <a:pt x="627" y="4222"/>
                  </a:lnTo>
                  <a:lnTo>
                    <a:pt x="629" y="4289"/>
                  </a:lnTo>
                  <a:lnTo>
                    <a:pt x="633" y="4347"/>
                  </a:lnTo>
                  <a:lnTo>
                    <a:pt x="653" y="4444"/>
                  </a:lnTo>
                  <a:lnTo>
                    <a:pt x="656" y="4469"/>
                  </a:lnTo>
                  <a:lnTo>
                    <a:pt x="655" y="4489"/>
                  </a:lnTo>
                  <a:lnTo>
                    <a:pt x="651" y="4503"/>
                  </a:lnTo>
                  <a:lnTo>
                    <a:pt x="656" y="4538"/>
                  </a:lnTo>
                  <a:lnTo>
                    <a:pt x="662" y="4586"/>
                  </a:lnTo>
                  <a:lnTo>
                    <a:pt x="664" y="4608"/>
                  </a:lnTo>
                  <a:lnTo>
                    <a:pt x="653" y="4651"/>
                  </a:lnTo>
                  <a:lnTo>
                    <a:pt x="643" y="4666"/>
                  </a:lnTo>
                  <a:lnTo>
                    <a:pt x="634" y="4686"/>
                  </a:lnTo>
                  <a:lnTo>
                    <a:pt x="622" y="4754"/>
                  </a:lnTo>
                  <a:lnTo>
                    <a:pt x="618" y="4781"/>
                  </a:lnTo>
                  <a:lnTo>
                    <a:pt x="614" y="4801"/>
                  </a:lnTo>
                  <a:lnTo>
                    <a:pt x="603" y="4826"/>
                  </a:lnTo>
                  <a:lnTo>
                    <a:pt x="592" y="4835"/>
                  </a:lnTo>
                  <a:lnTo>
                    <a:pt x="566" y="4841"/>
                  </a:lnTo>
                  <a:lnTo>
                    <a:pt x="461" y="4845"/>
                  </a:lnTo>
                  <a:lnTo>
                    <a:pt x="437" y="4841"/>
                  </a:lnTo>
                  <a:lnTo>
                    <a:pt x="428" y="4835"/>
                  </a:lnTo>
                  <a:lnTo>
                    <a:pt x="423" y="4810"/>
                  </a:lnTo>
                  <a:lnTo>
                    <a:pt x="423" y="4796"/>
                  </a:lnTo>
                  <a:lnTo>
                    <a:pt x="424" y="4776"/>
                  </a:lnTo>
                  <a:lnTo>
                    <a:pt x="442" y="4714"/>
                  </a:lnTo>
                  <a:lnTo>
                    <a:pt x="455" y="4687"/>
                  </a:lnTo>
                  <a:lnTo>
                    <a:pt x="478" y="4634"/>
                  </a:lnTo>
                  <a:lnTo>
                    <a:pt x="485" y="4605"/>
                  </a:lnTo>
                  <a:lnTo>
                    <a:pt x="486" y="4573"/>
                  </a:lnTo>
                  <a:lnTo>
                    <a:pt x="490" y="4511"/>
                  </a:lnTo>
                  <a:lnTo>
                    <a:pt x="491" y="4474"/>
                  </a:lnTo>
                  <a:lnTo>
                    <a:pt x="498" y="4451"/>
                  </a:lnTo>
                  <a:lnTo>
                    <a:pt x="499" y="4432"/>
                  </a:lnTo>
                  <a:lnTo>
                    <a:pt x="487" y="4324"/>
                  </a:lnTo>
                  <a:lnTo>
                    <a:pt x="455" y="4096"/>
                  </a:lnTo>
                  <a:lnTo>
                    <a:pt x="438" y="3980"/>
                  </a:lnTo>
                  <a:lnTo>
                    <a:pt x="426" y="3887"/>
                  </a:lnTo>
                  <a:lnTo>
                    <a:pt x="412" y="3751"/>
                  </a:lnTo>
                  <a:lnTo>
                    <a:pt x="411" y="3671"/>
                  </a:lnTo>
                  <a:lnTo>
                    <a:pt x="414" y="3638"/>
                  </a:lnTo>
                  <a:lnTo>
                    <a:pt x="424" y="3545"/>
                  </a:lnTo>
                  <a:lnTo>
                    <a:pt x="423" y="3536"/>
                  </a:lnTo>
                  <a:lnTo>
                    <a:pt x="420" y="3537"/>
                  </a:lnTo>
                  <a:lnTo>
                    <a:pt x="401" y="3538"/>
                  </a:lnTo>
                  <a:lnTo>
                    <a:pt x="398" y="3532"/>
                  </a:lnTo>
                  <a:lnTo>
                    <a:pt x="395" y="3497"/>
                  </a:lnTo>
                  <a:lnTo>
                    <a:pt x="369" y="3287"/>
                  </a:lnTo>
                  <a:lnTo>
                    <a:pt x="364" y="3205"/>
                  </a:lnTo>
                  <a:lnTo>
                    <a:pt x="360" y="3166"/>
                  </a:lnTo>
                  <a:lnTo>
                    <a:pt x="332" y="3038"/>
                  </a:lnTo>
                  <a:lnTo>
                    <a:pt x="292" y="2867"/>
                  </a:lnTo>
                  <a:lnTo>
                    <a:pt x="258" y="2682"/>
                  </a:lnTo>
                  <a:lnTo>
                    <a:pt x="249" y="2592"/>
                  </a:lnTo>
                  <a:lnTo>
                    <a:pt x="245" y="2508"/>
                  </a:lnTo>
                  <a:lnTo>
                    <a:pt x="246" y="2380"/>
                  </a:lnTo>
                  <a:lnTo>
                    <a:pt x="251" y="2295"/>
                  </a:lnTo>
                  <a:lnTo>
                    <a:pt x="251" y="2254"/>
                  </a:lnTo>
                  <a:lnTo>
                    <a:pt x="246" y="2250"/>
                  </a:lnTo>
                  <a:lnTo>
                    <a:pt x="228" y="2248"/>
                  </a:lnTo>
                  <a:lnTo>
                    <a:pt x="188" y="2233"/>
                  </a:lnTo>
                  <a:lnTo>
                    <a:pt x="171" y="2219"/>
                  </a:lnTo>
                  <a:lnTo>
                    <a:pt x="171" y="2209"/>
                  </a:lnTo>
                  <a:lnTo>
                    <a:pt x="220" y="2021"/>
                  </a:lnTo>
                  <a:lnTo>
                    <a:pt x="264" y="1850"/>
                  </a:lnTo>
                  <a:lnTo>
                    <a:pt x="246" y="1837"/>
                  </a:lnTo>
                  <a:lnTo>
                    <a:pt x="118" y="1786"/>
                  </a:lnTo>
                  <a:lnTo>
                    <a:pt x="71" y="1764"/>
                  </a:lnTo>
                  <a:lnTo>
                    <a:pt x="40" y="1751"/>
                  </a:lnTo>
                  <a:lnTo>
                    <a:pt x="9" y="1737"/>
                  </a:lnTo>
                  <a:lnTo>
                    <a:pt x="0" y="1720"/>
                  </a:lnTo>
                  <a:lnTo>
                    <a:pt x="0" y="1706"/>
                  </a:lnTo>
                  <a:lnTo>
                    <a:pt x="7" y="1642"/>
                  </a:lnTo>
                  <a:lnTo>
                    <a:pt x="17" y="1571"/>
                  </a:lnTo>
                  <a:lnTo>
                    <a:pt x="19" y="1537"/>
                  </a:lnTo>
                  <a:lnTo>
                    <a:pt x="26" y="1483"/>
                  </a:lnTo>
                  <a:lnTo>
                    <a:pt x="32" y="1463"/>
                  </a:lnTo>
                  <a:lnTo>
                    <a:pt x="45" y="1424"/>
                  </a:lnTo>
                  <a:lnTo>
                    <a:pt x="101" y="1264"/>
                  </a:lnTo>
                  <a:lnTo>
                    <a:pt x="119" y="1224"/>
                  </a:lnTo>
                  <a:lnTo>
                    <a:pt x="131" y="1207"/>
                  </a:lnTo>
                  <a:lnTo>
                    <a:pt x="141" y="1180"/>
                  </a:lnTo>
                  <a:lnTo>
                    <a:pt x="150" y="1151"/>
                  </a:lnTo>
                  <a:lnTo>
                    <a:pt x="166" y="1107"/>
                  </a:lnTo>
                  <a:lnTo>
                    <a:pt x="169" y="1090"/>
                  </a:lnTo>
                  <a:lnTo>
                    <a:pt x="170" y="1081"/>
                  </a:lnTo>
                  <a:lnTo>
                    <a:pt x="169" y="1077"/>
                  </a:lnTo>
                  <a:lnTo>
                    <a:pt x="174" y="1068"/>
                  </a:lnTo>
                  <a:lnTo>
                    <a:pt x="191" y="1033"/>
                  </a:lnTo>
                  <a:lnTo>
                    <a:pt x="255" y="871"/>
                  </a:lnTo>
                  <a:lnTo>
                    <a:pt x="276" y="828"/>
                  </a:lnTo>
                  <a:lnTo>
                    <a:pt x="285" y="806"/>
                  </a:lnTo>
                  <a:lnTo>
                    <a:pt x="289" y="789"/>
                  </a:lnTo>
                  <a:lnTo>
                    <a:pt x="299" y="786"/>
                  </a:lnTo>
                  <a:lnTo>
                    <a:pt x="310" y="784"/>
                  </a:lnTo>
                  <a:lnTo>
                    <a:pt x="354" y="783"/>
                  </a:lnTo>
                  <a:lnTo>
                    <a:pt x="503" y="769"/>
                  </a:lnTo>
                  <a:lnTo>
                    <a:pt x="531" y="761"/>
                  </a:lnTo>
                  <a:lnTo>
                    <a:pt x="563" y="735"/>
                  </a:lnTo>
                  <a:lnTo>
                    <a:pt x="612" y="692"/>
                  </a:lnTo>
                  <a:lnTo>
                    <a:pt x="651" y="665"/>
                  </a:lnTo>
                  <a:lnTo>
                    <a:pt x="661" y="661"/>
                  </a:lnTo>
                  <a:close/>
                </a:path>
              </a:pathLst>
            </a:custGeom>
            <a:solidFill>
              <a:srgbClr val="21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reeform 342">
              <a:extLst>
                <a:ext uri="{FF2B5EF4-FFF2-40B4-BE49-F238E27FC236}">
                  <a16:creationId xmlns:a16="http://schemas.microsoft.com/office/drawing/2014/main" id="{24A48A25-DE64-4751-BEAE-9F637E4AF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3925" y="1020763"/>
              <a:ext cx="36513" cy="77788"/>
            </a:xfrm>
            <a:custGeom>
              <a:avLst/>
              <a:gdLst>
                <a:gd name="T0" fmla="*/ 93 w 93"/>
                <a:gd name="T1" fmla="*/ 0 h 197"/>
                <a:gd name="T2" fmla="*/ 48 w 93"/>
                <a:gd name="T3" fmla="*/ 1 h 197"/>
                <a:gd name="T4" fmla="*/ 19 w 93"/>
                <a:gd name="T5" fmla="*/ 5 h 197"/>
                <a:gd name="T6" fmla="*/ 10 w 93"/>
                <a:gd name="T7" fmla="*/ 42 h 197"/>
                <a:gd name="T8" fmla="*/ 0 w 93"/>
                <a:gd name="T9" fmla="*/ 123 h 197"/>
                <a:gd name="T10" fmla="*/ 1 w 93"/>
                <a:gd name="T11" fmla="*/ 180 h 197"/>
                <a:gd name="T12" fmla="*/ 4 w 93"/>
                <a:gd name="T13" fmla="*/ 193 h 197"/>
                <a:gd name="T14" fmla="*/ 38 w 93"/>
                <a:gd name="T15" fmla="*/ 197 h 197"/>
                <a:gd name="T16" fmla="*/ 38 w 93"/>
                <a:gd name="T17" fmla="*/ 187 h 197"/>
                <a:gd name="T18" fmla="*/ 43 w 93"/>
                <a:gd name="T19" fmla="*/ 119 h 197"/>
                <a:gd name="T20" fmla="*/ 53 w 93"/>
                <a:gd name="T21" fmla="*/ 81 h 197"/>
                <a:gd name="T22" fmla="*/ 82 w 93"/>
                <a:gd name="T23" fmla="*/ 16 h 197"/>
                <a:gd name="T24" fmla="*/ 93 w 93"/>
                <a:gd name="T2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97">
                  <a:moveTo>
                    <a:pt x="93" y="0"/>
                  </a:moveTo>
                  <a:lnTo>
                    <a:pt x="48" y="1"/>
                  </a:lnTo>
                  <a:lnTo>
                    <a:pt x="19" y="5"/>
                  </a:lnTo>
                  <a:lnTo>
                    <a:pt x="10" y="42"/>
                  </a:lnTo>
                  <a:lnTo>
                    <a:pt x="0" y="123"/>
                  </a:lnTo>
                  <a:lnTo>
                    <a:pt x="1" y="180"/>
                  </a:lnTo>
                  <a:lnTo>
                    <a:pt x="4" y="193"/>
                  </a:lnTo>
                  <a:lnTo>
                    <a:pt x="38" y="197"/>
                  </a:lnTo>
                  <a:lnTo>
                    <a:pt x="38" y="187"/>
                  </a:lnTo>
                  <a:lnTo>
                    <a:pt x="43" y="119"/>
                  </a:lnTo>
                  <a:lnTo>
                    <a:pt x="53" y="81"/>
                  </a:lnTo>
                  <a:lnTo>
                    <a:pt x="82" y="1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343">
              <a:extLst>
                <a:ext uri="{FF2B5EF4-FFF2-40B4-BE49-F238E27FC236}">
                  <a16:creationId xmlns:a16="http://schemas.microsoft.com/office/drawing/2014/main" id="{DEC7D585-2E31-4218-A0D2-C99480926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088" y="1117600"/>
              <a:ext cx="33338" cy="63500"/>
            </a:xfrm>
            <a:custGeom>
              <a:avLst/>
              <a:gdLst>
                <a:gd name="T0" fmla="*/ 26 w 81"/>
                <a:gd name="T1" fmla="*/ 20 h 162"/>
                <a:gd name="T2" fmla="*/ 20 w 81"/>
                <a:gd name="T3" fmla="*/ 33 h 162"/>
                <a:gd name="T4" fmla="*/ 5 w 81"/>
                <a:gd name="T5" fmla="*/ 88 h 162"/>
                <a:gd name="T6" fmla="*/ 1 w 81"/>
                <a:gd name="T7" fmla="*/ 118 h 162"/>
                <a:gd name="T8" fmla="*/ 0 w 81"/>
                <a:gd name="T9" fmla="*/ 158 h 162"/>
                <a:gd name="T10" fmla="*/ 4 w 81"/>
                <a:gd name="T11" fmla="*/ 162 h 162"/>
                <a:gd name="T12" fmla="*/ 28 w 81"/>
                <a:gd name="T13" fmla="*/ 158 h 162"/>
                <a:gd name="T14" fmla="*/ 52 w 81"/>
                <a:gd name="T15" fmla="*/ 157 h 162"/>
                <a:gd name="T16" fmla="*/ 68 w 81"/>
                <a:gd name="T17" fmla="*/ 78 h 162"/>
                <a:gd name="T18" fmla="*/ 81 w 81"/>
                <a:gd name="T19" fmla="*/ 0 h 162"/>
                <a:gd name="T20" fmla="*/ 52 w 81"/>
                <a:gd name="T21" fmla="*/ 9 h 162"/>
                <a:gd name="T22" fmla="*/ 26 w 81"/>
                <a:gd name="T23" fmla="*/ 2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162">
                  <a:moveTo>
                    <a:pt x="26" y="20"/>
                  </a:moveTo>
                  <a:lnTo>
                    <a:pt x="20" y="33"/>
                  </a:lnTo>
                  <a:lnTo>
                    <a:pt x="5" y="88"/>
                  </a:lnTo>
                  <a:lnTo>
                    <a:pt x="1" y="118"/>
                  </a:lnTo>
                  <a:lnTo>
                    <a:pt x="0" y="158"/>
                  </a:lnTo>
                  <a:lnTo>
                    <a:pt x="4" y="162"/>
                  </a:lnTo>
                  <a:lnTo>
                    <a:pt x="28" y="158"/>
                  </a:lnTo>
                  <a:lnTo>
                    <a:pt x="52" y="157"/>
                  </a:lnTo>
                  <a:lnTo>
                    <a:pt x="68" y="78"/>
                  </a:lnTo>
                  <a:lnTo>
                    <a:pt x="81" y="0"/>
                  </a:lnTo>
                  <a:lnTo>
                    <a:pt x="52" y="9"/>
                  </a:lnTo>
                  <a:lnTo>
                    <a:pt x="26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reeform 344">
              <a:extLst>
                <a:ext uri="{FF2B5EF4-FFF2-40B4-BE49-F238E27FC236}">
                  <a16:creationId xmlns:a16="http://schemas.microsoft.com/office/drawing/2014/main" id="{EC68A837-99AA-44C5-929F-9FA03BEEB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4400" y="666750"/>
              <a:ext cx="241300" cy="334963"/>
            </a:xfrm>
            <a:custGeom>
              <a:avLst/>
              <a:gdLst>
                <a:gd name="T0" fmla="*/ 526 w 609"/>
                <a:gd name="T1" fmla="*/ 6 h 847"/>
                <a:gd name="T2" fmla="*/ 557 w 609"/>
                <a:gd name="T3" fmla="*/ 51 h 847"/>
                <a:gd name="T4" fmla="*/ 588 w 609"/>
                <a:gd name="T5" fmla="*/ 112 h 847"/>
                <a:gd name="T6" fmla="*/ 588 w 609"/>
                <a:gd name="T7" fmla="*/ 134 h 847"/>
                <a:gd name="T8" fmla="*/ 589 w 609"/>
                <a:gd name="T9" fmla="*/ 146 h 847"/>
                <a:gd name="T10" fmla="*/ 593 w 609"/>
                <a:gd name="T11" fmla="*/ 165 h 847"/>
                <a:gd name="T12" fmla="*/ 609 w 609"/>
                <a:gd name="T13" fmla="*/ 264 h 847"/>
                <a:gd name="T14" fmla="*/ 606 w 609"/>
                <a:gd name="T15" fmla="*/ 280 h 847"/>
                <a:gd name="T16" fmla="*/ 586 w 609"/>
                <a:gd name="T17" fmla="*/ 275 h 847"/>
                <a:gd name="T18" fmla="*/ 492 w 609"/>
                <a:gd name="T19" fmla="*/ 244 h 847"/>
                <a:gd name="T20" fmla="*/ 473 w 609"/>
                <a:gd name="T21" fmla="*/ 240 h 847"/>
                <a:gd name="T22" fmla="*/ 468 w 609"/>
                <a:gd name="T23" fmla="*/ 245 h 847"/>
                <a:gd name="T24" fmla="*/ 457 w 609"/>
                <a:gd name="T25" fmla="*/ 258 h 847"/>
                <a:gd name="T26" fmla="*/ 447 w 609"/>
                <a:gd name="T27" fmla="*/ 265 h 847"/>
                <a:gd name="T28" fmla="*/ 439 w 609"/>
                <a:gd name="T29" fmla="*/ 264 h 847"/>
                <a:gd name="T30" fmla="*/ 409 w 609"/>
                <a:gd name="T31" fmla="*/ 265 h 847"/>
                <a:gd name="T32" fmla="*/ 401 w 609"/>
                <a:gd name="T33" fmla="*/ 269 h 847"/>
                <a:gd name="T34" fmla="*/ 359 w 609"/>
                <a:gd name="T35" fmla="*/ 352 h 847"/>
                <a:gd name="T36" fmla="*/ 234 w 609"/>
                <a:gd name="T37" fmla="*/ 589 h 847"/>
                <a:gd name="T38" fmla="*/ 206 w 609"/>
                <a:gd name="T39" fmla="*/ 646 h 847"/>
                <a:gd name="T40" fmla="*/ 166 w 609"/>
                <a:gd name="T41" fmla="*/ 744 h 847"/>
                <a:gd name="T42" fmla="*/ 133 w 609"/>
                <a:gd name="T43" fmla="*/ 843 h 847"/>
                <a:gd name="T44" fmla="*/ 128 w 609"/>
                <a:gd name="T45" fmla="*/ 847 h 847"/>
                <a:gd name="T46" fmla="*/ 127 w 609"/>
                <a:gd name="T47" fmla="*/ 801 h 847"/>
                <a:gd name="T48" fmla="*/ 133 w 609"/>
                <a:gd name="T49" fmla="*/ 542 h 847"/>
                <a:gd name="T50" fmla="*/ 137 w 609"/>
                <a:gd name="T51" fmla="*/ 436 h 847"/>
                <a:gd name="T52" fmla="*/ 142 w 609"/>
                <a:gd name="T53" fmla="*/ 357 h 847"/>
                <a:gd name="T54" fmla="*/ 141 w 609"/>
                <a:gd name="T55" fmla="*/ 252 h 847"/>
                <a:gd name="T56" fmla="*/ 137 w 609"/>
                <a:gd name="T57" fmla="*/ 236 h 847"/>
                <a:gd name="T58" fmla="*/ 123 w 609"/>
                <a:gd name="T59" fmla="*/ 226 h 847"/>
                <a:gd name="T60" fmla="*/ 112 w 609"/>
                <a:gd name="T61" fmla="*/ 223 h 847"/>
                <a:gd name="T62" fmla="*/ 109 w 609"/>
                <a:gd name="T63" fmla="*/ 225 h 847"/>
                <a:gd name="T64" fmla="*/ 86 w 609"/>
                <a:gd name="T65" fmla="*/ 225 h 847"/>
                <a:gd name="T66" fmla="*/ 81 w 609"/>
                <a:gd name="T67" fmla="*/ 220 h 847"/>
                <a:gd name="T68" fmla="*/ 79 w 609"/>
                <a:gd name="T69" fmla="*/ 207 h 847"/>
                <a:gd name="T70" fmla="*/ 77 w 609"/>
                <a:gd name="T71" fmla="*/ 203 h 847"/>
                <a:gd name="T72" fmla="*/ 36 w 609"/>
                <a:gd name="T73" fmla="*/ 225 h 847"/>
                <a:gd name="T74" fmla="*/ 0 w 609"/>
                <a:gd name="T75" fmla="*/ 240 h 847"/>
                <a:gd name="T76" fmla="*/ 49 w 609"/>
                <a:gd name="T77" fmla="*/ 185 h 847"/>
                <a:gd name="T78" fmla="*/ 94 w 609"/>
                <a:gd name="T79" fmla="*/ 135 h 847"/>
                <a:gd name="T80" fmla="*/ 94 w 609"/>
                <a:gd name="T81" fmla="*/ 137 h 847"/>
                <a:gd name="T82" fmla="*/ 97 w 609"/>
                <a:gd name="T83" fmla="*/ 134 h 847"/>
                <a:gd name="T84" fmla="*/ 127 w 609"/>
                <a:gd name="T85" fmla="*/ 109 h 847"/>
                <a:gd name="T86" fmla="*/ 177 w 609"/>
                <a:gd name="T87" fmla="*/ 65 h 847"/>
                <a:gd name="T88" fmla="*/ 198 w 609"/>
                <a:gd name="T89" fmla="*/ 50 h 847"/>
                <a:gd name="T90" fmla="*/ 226 w 609"/>
                <a:gd name="T91" fmla="*/ 39 h 847"/>
                <a:gd name="T92" fmla="*/ 229 w 609"/>
                <a:gd name="T93" fmla="*/ 38 h 847"/>
                <a:gd name="T94" fmla="*/ 223 w 609"/>
                <a:gd name="T95" fmla="*/ 108 h 847"/>
                <a:gd name="T96" fmla="*/ 203 w 609"/>
                <a:gd name="T97" fmla="*/ 240 h 847"/>
                <a:gd name="T98" fmla="*/ 188 w 609"/>
                <a:gd name="T99" fmla="*/ 402 h 847"/>
                <a:gd name="T100" fmla="*/ 182 w 609"/>
                <a:gd name="T101" fmla="*/ 499 h 847"/>
                <a:gd name="T102" fmla="*/ 197 w 609"/>
                <a:gd name="T103" fmla="*/ 475 h 847"/>
                <a:gd name="T104" fmla="*/ 267 w 609"/>
                <a:gd name="T105" fmla="*/ 354 h 847"/>
                <a:gd name="T106" fmla="*/ 316 w 609"/>
                <a:gd name="T107" fmla="*/ 284 h 847"/>
                <a:gd name="T108" fmla="*/ 334 w 609"/>
                <a:gd name="T109" fmla="*/ 265 h 847"/>
                <a:gd name="T110" fmla="*/ 368 w 609"/>
                <a:gd name="T111" fmla="*/ 236 h 847"/>
                <a:gd name="T112" fmla="*/ 435 w 609"/>
                <a:gd name="T113" fmla="*/ 160 h 847"/>
                <a:gd name="T114" fmla="*/ 464 w 609"/>
                <a:gd name="T115" fmla="*/ 125 h 847"/>
                <a:gd name="T116" fmla="*/ 473 w 609"/>
                <a:gd name="T117" fmla="*/ 111 h 847"/>
                <a:gd name="T118" fmla="*/ 487 w 609"/>
                <a:gd name="T119" fmla="*/ 77 h 847"/>
                <a:gd name="T120" fmla="*/ 500 w 609"/>
                <a:gd name="T121" fmla="*/ 25 h 847"/>
                <a:gd name="T122" fmla="*/ 505 w 609"/>
                <a:gd name="T123" fmla="*/ 0 h 847"/>
                <a:gd name="T124" fmla="*/ 526 w 609"/>
                <a:gd name="T125" fmla="*/ 6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9" h="847">
                  <a:moveTo>
                    <a:pt x="526" y="6"/>
                  </a:moveTo>
                  <a:lnTo>
                    <a:pt x="557" y="51"/>
                  </a:lnTo>
                  <a:lnTo>
                    <a:pt x="588" y="112"/>
                  </a:lnTo>
                  <a:lnTo>
                    <a:pt x="588" y="134"/>
                  </a:lnTo>
                  <a:lnTo>
                    <a:pt x="589" y="146"/>
                  </a:lnTo>
                  <a:lnTo>
                    <a:pt x="593" y="165"/>
                  </a:lnTo>
                  <a:lnTo>
                    <a:pt x="609" y="264"/>
                  </a:lnTo>
                  <a:lnTo>
                    <a:pt x="606" y="280"/>
                  </a:lnTo>
                  <a:lnTo>
                    <a:pt x="586" y="275"/>
                  </a:lnTo>
                  <a:lnTo>
                    <a:pt x="492" y="244"/>
                  </a:lnTo>
                  <a:lnTo>
                    <a:pt x="473" y="240"/>
                  </a:lnTo>
                  <a:lnTo>
                    <a:pt x="468" y="245"/>
                  </a:lnTo>
                  <a:lnTo>
                    <a:pt x="457" y="258"/>
                  </a:lnTo>
                  <a:lnTo>
                    <a:pt x="447" y="265"/>
                  </a:lnTo>
                  <a:lnTo>
                    <a:pt x="439" y="264"/>
                  </a:lnTo>
                  <a:lnTo>
                    <a:pt x="409" y="265"/>
                  </a:lnTo>
                  <a:lnTo>
                    <a:pt x="401" y="269"/>
                  </a:lnTo>
                  <a:lnTo>
                    <a:pt x="359" y="352"/>
                  </a:lnTo>
                  <a:lnTo>
                    <a:pt x="234" y="589"/>
                  </a:lnTo>
                  <a:lnTo>
                    <a:pt x="206" y="646"/>
                  </a:lnTo>
                  <a:lnTo>
                    <a:pt x="166" y="744"/>
                  </a:lnTo>
                  <a:lnTo>
                    <a:pt x="133" y="843"/>
                  </a:lnTo>
                  <a:lnTo>
                    <a:pt x="128" y="847"/>
                  </a:lnTo>
                  <a:lnTo>
                    <a:pt x="127" y="801"/>
                  </a:lnTo>
                  <a:lnTo>
                    <a:pt x="133" y="542"/>
                  </a:lnTo>
                  <a:lnTo>
                    <a:pt x="137" y="436"/>
                  </a:lnTo>
                  <a:lnTo>
                    <a:pt x="142" y="357"/>
                  </a:lnTo>
                  <a:lnTo>
                    <a:pt x="141" y="252"/>
                  </a:lnTo>
                  <a:lnTo>
                    <a:pt x="137" y="236"/>
                  </a:lnTo>
                  <a:lnTo>
                    <a:pt x="123" y="226"/>
                  </a:lnTo>
                  <a:lnTo>
                    <a:pt x="112" y="223"/>
                  </a:lnTo>
                  <a:lnTo>
                    <a:pt x="109" y="225"/>
                  </a:lnTo>
                  <a:lnTo>
                    <a:pt x="86" y="225"/>
                  </a:lnTo>
                  <a:lnTo>
                    <a:pt x="81" y="220"/>
                  </a:lnTo>
                  <a:lnTo>
                    <a:pt x="79" y="207"/>
                  </a:lnTo>
                  <a:lnTo>
                    <a:pt x="77" y="203"/>
                  </a:lnTo>
                  <a:lnTo>
                    <a:pt x="36" y="225"/>
                  </a:lnTo>
                  <a:lnTo>
                    <a:pt x="0" y="240"/>
                  </a:lnTo>
                  <a:lnTo>
                    <a:pt x="49" y="185"/>
                  </a:lnTo>
                  <a:lnTo>
                    <a:pt x="94" y="135"/>
                  </a:lnTo>
                  <a:lnTo>
                    <a:pt x="94" y="137"/>
                  </a:lnTo>
                  <a:lnTo>
                    <a:pt x="97" y="134"/>
                  </a:lnTo>
                  <a:lnTo>
                    <a:pt x="127" y="109"/>
                  </a:lnTo>
                  <a:lnTo>
                    <a:pt x="177" y="65"/>
                  </a:lnTo>
                  <a:lnTo>
                    <a:pt x="198" y="50"/>
                  </a:lnTo>
                  <a:lnTo>
                    <a:pt x="226" y="39"/>
                  </a:lnTo>
                  <a:lnTo>
                    <a:pt x="229" y="38"/>
                  </a:lnTo>
                  <a:lnTo>
                    <a:pt x="223" y="108"/>
                  </a:lnTo>
                  <a:lnTo>
                    <a:pt x="203" y="240"/>
                  </a:lnTo>
                  <a:lnTo>
                    <a:pt x="188" y="402"/>
                  </a:lnTo>
                  <a:lnTo>
                    <a:pt x="182" y="499"/>
                  </a:lnTo>
                  <a:lnTo>
                    <a:pt x="197" y="475"/>
                  </a:lnTo>
                  <a:lnTo>
                    <a:pt x="267" y="354"/>
                  </a:lnTo>
                  <a:lnTo>
                    <a:pt x="316" y="284"/>
                  </a:lnTo>
                  <a:lnTo>
                    <a:pt x="334" y="265"/>
                  </a:lnTo>
                  <a:lnTo>
                    <a:pt x="368" y="236"/>
                  </a:lnTo>
                  <a:lnTo>
                    <a:pt x="435" y="160"/>
                  </a:lnTo>
                  <a:lnTo>
                    <a:pt x="464" y="125"/>
                  </a:lnTo>
                  <a:lnTo>
                    <a:pt x="473" y="111"/>
                  </a:lnTo>
                  <a:lnTo>
                    <a:pt x="487" y="77"/>
                  </a:lnTo>
                  <a:lnTo>
                    <a:pt x="500" y="25"/>
                  </a:lnTo>
                  <a:lnTo>
                    <a:pt x="505" y="0"/>
                  </a:lnTo>
                  <a:lnTo>
                    <a:pt x="526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17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186CE028-7279-42C5-8E2C-F129430B2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921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800" dirty="0"/>
              <a:t>Teşekkürler</a:t>
            </a:r>
          </a:p>
          <a:p>
            <a:endParaRPr lang="tr-T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435846"/>
            <a:ext cx="3744416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dirty="0">
                <a:solidFill>
                  <a:schemeClr val="accent6"/>
                </a:solidFill>
              </a:rPr>
              <a:t>ZENNA Kurumsal Marka Yönetim Araştırmaları ve Danışmanlığı</a:t>
            </a:r>
            <a:endParaRPr lang="tr-TR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</a:pPr>
            <a:r>
              <a:rPr lang="tr-TR" sz="1100" dirty="0">
                <a:latin typeface="Arial" pitchFamily="34" charset="0"/>
                <a:cs typeface="Arial" pitchFamily="34" charset="0"/>
              </a:rPr>
              <a:t>www.zennadanismanlik.com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repman.com.tr/tr/wp-content/uploads/2018/03/repman-201forum-banner-ok02-800x445.jpg">
            <a:extLst>
              <a:ext uri="{FF2B5EF4-FFF2-40B4-BE49-F238E27FC236}">
                <a16:creationId xmlns:a16="http://schemas.microsoft.com/office/drawing/2014/main" id="{B3DE963B-8DE0-431E-BFEA-F544FF685F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832"/>
            <a:ext cx="9144000" cy="228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9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3059832" y="0"/>
            <a:ext cx="3024338" cy="514350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0090" y="1141684"/>
            <a:ext cx="682958" cy="6829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7583" y="1203678"/>
            <a:ext cx="2143225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9.649 kişi </a:t>
            </a:r>
          </a:p>
          <a:p>
            <a:pPr>
              <a:spcBef>
                <a:spcPts val="300"/>
              </a:spcBef>
            </a:pPr>
            <a:r>
              <a:rPr lang="tr-TR" sz="1100" dirty="0">
                <a:solidFill>
                  <a:schemeClr val="accent5"/>
                </a:solidFill>
              </a:rPr>
              <a:t>18 yaş ve üstü </a:t>
            </a:r>
            <a:r>
              <a:rPr lang="tr-TR" sz="1100" dirty="0">
                <a:solidFill>
                  <a:schemeClr val="accent5"/>
                </a:solidFill>
                <a:cs typeface="Tahoma" pitchFamily="34" charset="0"/>
              </a:rPr>
              <a:t>Türkiye dijital halk geneli</a:t>
            </a:r>
            <a:endParaRPr lang="en-US" sz="14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8335" y="1203678"/>
            <a:ext cx="3744416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615 İş dünyası temsilcisi (yönetici pozisyonunda)</a:t>
            </a:r>
            <a:endParaRPr lang="en-US" sz="11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C:\Users\zafern\Downloads\interface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" y="2643798"/>
            <a:ext cx="648032" cy="64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02071" y="2643798"/>
            <a:ext cx="2257761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2017 senesi Türkiye Sektörler ve Şirketler İtibar Yönetimi Performans Analizi</a:t>
            </a:r>
          </a:p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12 sektör – 112 şirket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78335" y="2643798"/>
            <a:ext cx="3456384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senesi itibar eğilimleri</a:t>
            </a:r>
          </a:p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30’un üzerinde sektör temsilcisi</a:t>
            </a:r>
          </a:p>
        </p:txBody>
      </p:sp>
      <p:pic>
        <p:nvPicPr>
          <p:cNvPr id="13" name="Picture 2" descr="C:\Users\zafern\Downloads\business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11910"/>
            <a:ext cx="600013" cy="6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26026" y="4083918"/>
            <a:ext cx="1938686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u="sng" dirty="0">
                <a:solidFill>
                  <a:schemeClr val="accent5"/>
                </a:solidFill>
              </a:rPr>
              <a:t>Ocak 2017 – Ocak 2018 </a:t>
            </a: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– CAWI (online) yöntemiyle</a:t>
            </a:r>
            <a:endParaRPr lang="en-US" sz="14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4083918"/>
            <a:ext cx="3456384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Sonbahar (Eylül-Ekim)– CAWI (online) yöntemiyle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BA2158-FB51-4DFD-AAEB-AAAFEAFC84AE}"/>
              </a:ext>
            </a:extLst>
          </p:cNvPr>
          <p:cNvSpPr txBox="1"/>
          <p:nvPr/>
        </p:nvSpPr>
        <p:spPr>
          <a:xfrm>
            <a:off x="155563" y="96370"/>
            <a:ext cx="2688245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RepMan Türkiye </a:t>
            </a:r>
          </a:p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İtibar Yönetimi Performans Araştırması</a:t>
            </a:r>
            <a:endParaRPr lang="en-US" sz="16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842804-AFD6-4345-88C3-F5E660F15B28}"/>
              </a:ext>
            </a:extLst>
          </p:cNvPr>
          <p:cNvSpPr txBox="1"/>
          <p:nvPr/>
        </p:nvSpPr>
        <p:spPr>
          <a:xfrm>
            <a:off x="3059833" y="123478"/>
            <a:ext cx="2736304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RESPECT İş Dünyası</a:t>
            </a:r>
          </a:p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İtibar Eğilimleri Araştırması</a:t>
            </a:r>
            <a:endParaRPr lang="en-US" sz="16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EA97E2-4DFC-4DE4-956F-6B40D4587867}"/>
              </a:ext>
            </a:extLst>
          </p:cNvPr>
          <p:cNvSpPr/>
          <p:nvPr/>
        </p:nvSpPr>
        <p:spPr bwMode="gray">
          <a:xfrm>
            <a:off x="6084170" y="7490"/>
            <a:ext cx="3059774" cy="5143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B904C9-B57F-457E-BEFE-342AFE632870}"/>
              </a:ext>
            </a:extLst>
          </p:cNvPr>
          <p:cNvSpPr txBox="1"/>
          <p:nvPr/>
        </p:nvSpPr>
        <p:spPr>
          <a:xfrm>
            <a:off x="6469721" y="1131670"/>
            <a:ext cx="1397632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1.200 kişi </a:t>
            </a:r>
          </a:p>
          <a:p>
            <a:pPr>
              <a:spcBef>
                <a:spcPts val="300"/>
              </a:spcBef>
            </a:pPr>
            <a:r>
              <a:rPr lang="tr-TR" sz="1100" dirty="0">
                <a:solidFill>
                  <a:schemeClr val="accent5"/>
                </a:solidFill>
              </a:rPr>
              <a:t>18 yaş ve üstü </a:t>
            </a:r>
            <a:r>
              <a:rPr lang="tr-TR" sz="1100" dirty="0">
                <a:solidFill>
                  <a:schemeClr val="accent5"/>
                </a:solidFill>
                <a:cs typeface="Tahoma" pitchFamily="34" charset="0"/>
              </a:rPr>
              <a:t>Türkiye dijital halk geneli</a:t>
            </a:r>
            <a:endParaRPr lang="en-US" sz="14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D2FAF4-EC78-4149-B8D0-6881DF86D889}"/>
              </a:ext>
            </a:extLst>
          </p:cNvPr>
          <p:cNvSpPr txBox="1"/>
          <p:nvPr/>
        </p:nvSpPr>
        <p:spPr>
          <a:xfrm>
            <a:off x="6444208" y="2571790"/>
            <a:ext cx="2257761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2018 senesi İşveren Markası Öncelikleri ve Performans Analizi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046704-4EA3-4349-A530-2A3F1CB6D712}"/>
              </a:ext>
            </a:extLst>
          </p:cNvPr>
          <p:cNvSpPr txBox="1"/>
          <p:nvPr/>
        </p:nvSpPr>
        <p:spPr>
          <a:xfrm>
            <a:off x="6468163" y="4011910"/>
            <a:ext cx="1938686" cy="57606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400" u="sng" dirty="0">
                <a:solidFill>
                  <a:schemeClr val="accent5"/>
                </a:solidFill>
              </a:rPr>
              <a:t>Mart 2018 </a:t>
            </a:r>
            <a:r>
              <a:rPr lang="tr-TR" sz="1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– CAWI (online) yöntemiyle</a:t>
            </a:r>
            <a:endParaRPr lang="en-US" sz="14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51B80F-0AC2-413F-9C2E-2387893A0F16}"/>
              </a:ext>
            </a:extLst>
          </p:cNvPr>
          <p:cNvSpPr txBox="1"/>
          <p:nvPr/>
        </p:nvSpPr>
        <p:spPr>
          <a:xfrm>
            <a:off x="6204235" y="103458"/>
            <a:ext cx="2688245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RESPECT Halk Geneli </a:t>
            </a:r>
          </a:p>
          <a:p>
            <a:pPr algn="ctr">
              <a:spcBef>
                <a:spcPts val="300"/>
              </a:spcBef>
            </a:pPr>
            <a:r>
              <a:rPr lang="tr-TR" sz="1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İşveren Markası Performansı Araştırması</a:t>
            </a:r>
            <a:endParaRPr lang="en-US" sz="1600" dirty="0" err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C3F1C3-E6F7-442B-AB30-62C329891318}"/>
              </a:ext>
            </a:extLst>
          </p:cNvPr>
          <p:cNvSpPr/>
          <p:nvPr/>
        </p:nvSpPr>
        <p:spPr bwMode="gray">
          <a:xfrm>
            <a:off x="-227" y="2139702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B10C9-D699-4E87-9CFA-EF966D3D9FB0}"/>
              </a:ext>
            </a:extLst>
          </p:cNvPr>
          <p:cNvSpPr txBox="1"/>
          <p:nvPr/>
        </p:nvSpPr>
        <p:spPr>
          <a:xfrm>
            <a:off x="162069" y="1852330"/>
            <a:ext cx="8496944" cy="14401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Genel Bilgiler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0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5CF7AA3-5ABD-436E-9007-204A81428F52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78DE1C-89F5-4F13-AE57-2FD33CBB710A}"/>
              </a:ext>
            </a:extLst>
          </p:cNvPr>
          <p:cNvSpPr txBox="1"/>
          <p:nvPr/>
        </p:nvSpPr>
        <p:spPr>
          <a:xfrm>
            <a:off x="107504" y="123478"/>
            <a:ext cx="7920880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Halk Genelinde İtibarlı Şirketler ve Çalışanı Olma İsteği</a:t>
            </a:r>
          </a:p>
        </p:txBody>
      </p:sp>
      <p:pic>
        <p:nvPicPr>
          <p:cNvPr id="117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186CE028-7279-42C5-8E2C-F129430B2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87F54E0-71EA-401F-89F6-933C1F2C4FE3}"/>
              </a:ext>
            </a:extLst>
          </p:cNvPr>
          <p:cNvSpPr txBox="1"/>
          <p:nvPr/>
        </p:nvSpPr>
        <p:spPr>
          <a:xfrm>
            <a:off x="2339752" y="4933895"/>
            <a:ext cx="2664255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Baz:1.200 (Tüm görüşülenler)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98E455-8CA8-43C0-B9C5-935FE6BE23A7}"/>
              </a:ext>
            </a:extLst>
          </p:cNvPr>
          <p:cNvGrpSpPr/>
          <p:nvPr/>
        </p:nvGrpSpPr>
        <p:grpSpPr>
          <a:xfrm>
            <a:off x="644379" y="1401212"/>
            <a:ext cx="7092787" cy="432048"/>
            <a:chOff x="752130" y="947818"/>
            <a:chExt cx="7092787" cy="432048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83F5E2A3-03F0-42F5-A512-3C6DBD715F0E}"/>
                </a:ext>
              </a:extLst>
            </p:cNvPr>
            <p:cNvSpPr/>
            <p:nvPr/>
          </p:nvSpPr>
          <p:spPr bwMode="gray">
            <a:xfrm rot="5400000">
              <a:off x="716126" y="983822"/>
              <a:ext cx="432048" cy="360040"/>
            </a:xfrm>
            <a:prstGeom prst="triangle">
              <a:avLst/>
            </a:prstGeom>
            <a:solidFill>
              <a:schemeClr val="accent1"/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F710AAC-5C79-4B41-A11B-96F07B29E2B7}"/>
                </a:ext>
              </a:extLst>
            </p:cNvPr>
            <p:cNvSpPr txBox="1"/>
            <p:nvPr/>
          </p:nvSpPr>
          <p:spPr>
            <a:xfrm>
              <a:off x="1197868" y="1045537"/>
              <a:ext cx="6647049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latin typeface="Arial" pitchFamily="34" charset="0"/>
                  <a:cs typeface="Arial" pitchFamily="34" charset="0"/>
                </a:rPr>
                <a:t>4 kişiden üçü şirket </a:t>
              </a:r>
              <a:r>
                <a:rPr lang="tr-TR" sz="1100" b="1" dirty="0">
                  <a:latin typeface="Arial" pitchFamily="34" charset="0"/>
                  <a:cs typeface="Arial" pitchFamily="34" charset="0"/>
                </a:rPr>
                <a:t>çalışanlarının işini severek yapmasının o şirkete bakışı olumlu etkilediğini </a:t>
              </a:r>
              <a:r>
                <a:rPr lang="tr-TR" sz="1100" dirty="0">
                  <a:latin typeface="Arial" pitchFamily="34" charset="0"/>
                  <a:cs typeface="Arial" pitchFamily="34" charset="0"/>
                </a:rPr>
                <a:t>belirtiyor</a:t>
              </a:r>
            </a:p>
            <a:p>
              <a:pPr>
                <a:spcBef>
                  <a:spcPts val="300"/>
                </a:spcBef>
              </a:pPr>
              <a:r>
                <a:rPr lang="tr-TR" sz="11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A4BA0B5-B5D6-44AD-96DB-BC860C7966A0}"/>
              </a:ext>
            </a:extLst>
          </p:cNvPr>
          <p:cNvGrpSpPr/>
          <p:nvPr/>
        </p:nvGrpSpPr>
        <p:grpSpPr>
          <a:xfrm>
            <a:off x="644379" y="2148928"/>
            <a:ext cx="7541469" cy="432048"/>
            <a:chOff x="735497" y="1983566"/>
            <a:chExt cx="7541469" cy="432048"/>
          </a:xfrm>
        </p:grpSpPr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19BEE83-E0AC-4A30-B00E-2452FA50B2D6}"/>
                </a:ext>
              </a:extLst>
            </p:cNvPr>
            <p:cNvSpPr/>
            <p:nvPr/>
          </p:nvSpPr>
          <p:spPr bwMode="gray">
            <a:xfrm rot="5400000">
              <a:off x="699493" y="2019570"/>
              <a:ext cx="432048" cy="360040"/>
            </a:xfrm>
            <a:prstGeom prst="triangle">
              <a:avLst/>
            </a:prstGeom>
            <a:solidFill>
              <a:schemeClr val="accent3"/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136C6AA-9BB2-43B8-B6C8-806BC9C84516}"/>
                </a:ext>
              </a:extLst>
            </p:cNvPr>
            <p:cNvSpPr txBox="1"/>
            <p:nvPr/>
          </p:nvSpPr>
          <p:spPr>
            <a:xfrm>
              <a:off x="1181235" y="2081285"/>
              <a:ext cx="7095731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100" dirty="0">
                  <a:latin typeface="Arial" pitchFamily="34" charset="0"/>
                  <a:cs typeface="Arial" pitchFamily="34" charset="0"/>
                </a:rPr>
                <a:t>2 kişiden biri </a:t>
              </a:r>
              <a:r>
                <a:rPr lang="tr-TR" sz="1100" b="1" dirty="0">
                  <a:latin typeface="Arial" pitchFamily="34" charset="0"/>
                  <a:cs typeface="Arial" pitchFamily="34" charset="0"/>
                </a:rPr>
                <a:t>maaşı aynı olsa dahi daha itibarlı bir şirkette çalışmak için mevcut işinden ayrılabileceğini </a:t>
              </a:r>
              <a:r>
                <a:rPr lang="tr-TR" sz="1100" dirty="0">
                  <a:latin typeface="Arial" pitchFamily="34" charset="0"/>
                  <a:cs typeface="Arial" pitchFamily="34" charset="0"/>
                </a:rPr>
                <a:t>belirtiyor</a:t>
              </a:r>
            </a:p>
            <a:p>
              <a:pPr>
                <a:spcBef>
                  <a:spcPts val="300"/>
                </a:spcBef>
              </a:pPr>
              <a:endParaRPr lang="tr-TR" sz="11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r>
                <a:rPr lang="tr-TR" sz="11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C2EFE1-DDA6-4CC6-9291-680FB67E2139}"/>
              </a:ext>
            </a:extLst>
          </p:cNvPr>
          <p:cNvGrpSpPr/>
          <p:nvPr/>
        </p:nvGrpSpPr>
        <p:grpSpPr>
          <a:xfrm>
            <a:off x="653784" y="2906455"/>
            <a:ext cx="7551174" cy="400127"/>
            <a:chOff x="725792" y="2969237"/>
            <a:chExt cx="7551174" cy="400127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D073DE27-4D89-4DD1-B1BC-463E2C565677}"/>
                </a:ext>
              </a:extLst>
            </p:cNvPr>
            <p:cNvSpPr/>
            <p:nvPr/>
          </p:nvSpPr>
          <p:spPr bwMode="gray">
            <a:xfrm rot="5400000">
              <a:off x="669728" y="3025301"/>
              <a:ext cx="400127" cy="288000"/>
            </a:xfrm>
            <a:prstGeom prst="triangle">
              <a:avLst/>
            </a:prstGeom>
            <a:solidFill>
              <a:srgbClr val="C00000"/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4E68761-DE8E-4BC7-B942-0C82D6296BC0}"/>
                </a:ext>
              </a:extLst>
            </p:cNvPr>
            <p:cNvSpPr txBox="1"/>
            <p:nvPr/>
          </p:nvSpPr>
          <p:spPr>
            <a:xfrm>
              <a:off x="1181235" y="3066957"/>
              <a:ext cx="7095731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000" dirty="0">
                  <a:latin typeface="Arial" pitchFamily="34" charset="0"/>
                  <a:cs typeface="Arial" pitchFamily="34" charset="0"/>
                </a:rPr>
                <a:t>10 kişiden dördü </a:t>
              </a:r>
              <a:r>
                <a:rPr lang="tr-TR" sz="1000" b="1" dirty="0">
                  <a:latin typeface="Arial" pitchFamily="34" charset="0"/>
                  <a:cs typeface="Arial" pitchFamily="34" charset="0"/>
                </a:rPr>
                <a:t>işsiz olsa da itibarı düşük bir şirkette çalışmayı düşünmeyeceğini </a:t>
              </a:r>
              <a:r>
                <a:rPr lang="tr-TR" sz="1000" dirty="0">
                  <a:latin typeface="Arial" pitchFamily="34" charset="0"/>
                  <a:cs typeface="Arial" pitchFamily="34" charset="0"/>
                </a:rPr>
                <a:t>belirtiyor</a:t>
              </a: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r>
                <a:rPr lang="tr-TR" sz="10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617723-8A86-48F0-A7FF-82920775D624}"/>
              </a:ext>
            </a:extLst>
          </p:cNvPr>
          <p:cNvGrpSpPr/>
          <p:nvPr/>
        </p:nvGrpSpPr>
        <p:grpSpPr>
          <a:xfrm>
            <a:off x="661712" y="3589088"/>
            <a:ext cx="7510688" cy="422822"/>
            <a:chOff x="735852" y="4349031"/>
            <a:chExt cx="7510688" cy="422822"/>
          </a:xfrm>
        </p:grpSpPr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BE01717E-9F82-466D-A209-225AC56B6C79}"/>
                </a:ext>
              </a:extLst>
            </p:cNvPr>
            <p:cNvSpPr/>
            <p:nvPr/>
          </p:nvSpPr>
          <p:spPr bwMode="gray">
            <a:xfrm rot="5400000">
              <a:off x="679788" y="4405095"/>
              <a:ext cx="400127" cy="288000"/>
            </a:xfrm>
            <a:prstGeom prst="triangle">
              <a:avLst/>
            </a:prstGeom>
            <a:solidFill>
              <a:srgbClr val="FFC000"/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11FB04B-893D-4B94-B773-B71A869237CD}"/>
                </a:ext>
              </a:extLst>
            </p:cNvPr>
            <p:cNvSpPr txBox="1"/>
            <p:nvPr/>
          </p:nvSpPr>
          <p:spPr>
            <a:xfrm>
              <a:off x="1150809" y="4483821"/>
              <a:ext cx="7095731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tr-TR" sz="1000" dirty="0">
                  <a:latin typeface="Arial" pitchFamily="34" charset="0"/>
                  <a:cs typeface="Arial" pitchFamily="34" charset="0"/>
                </a:rPr>
                <a:t>10 kişiden üçü </a:t>
              </a:r>
              <a:r>
                <a:rPr lang="tr-TR" sz="1000" b="1" dirty="0">
                  <a:latin typeface="Arial" pitchFamily="34" charset="0"/>
                  <a:cs typeface="Arial" pitchFamily="34" charset="0"/>
                </a:rPr>
                <a:t>itibarı yüksek bir şirkette çalışmayı maaşı daha düşük olmasına rağmen tercih edebileceğini belirtiyor</a:t>
              </a:r>
            </a:p>
            <a:p>
              <a:pPr>
                <a:spcBef>
                  <a:spcPts val="300"/>
                </a:spcBef>
              </a:pPr>
              <a:endParaRPr lang="tr-TR" sz="1000" b="1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endParaRPr lang="tr-TR" sz="1000" dirty="0"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300"/>
                </a:spcBef>
              </a:pPr>
              <a:r>
                <a:rPr lang="tr-TR" sz="10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696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C3F1C3-E6F7-442B-AB30-62C329891318}"/>
              </a:ext>
            </a:extLst>
          </p:cNvPr>
          <p:cNvSpPr/>
          <p:nvPr/>
        </p:nvSpPr>
        <p:spPr bwMode="gray">
          <a:xfrm>
            <a:off x="-227" y="2139702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B10C9-D699-4E87-9CFA-EF966D3D9FB0}"/>
              </a:ext>
            </a:extLst>
          </p:cNvPr>
          <p:cNvSpPr txBox="1"/>
          <p:nvPr/>
        </p:nvSpPr>
        <p:spPr>
          <a:xfrm>
            <a:off x="162069" y="1852330"/>
            <a:ext cx="8496944" cy="14401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2400" b="1" dirty="0">
                <a:solidFill>
                  <a:schemeClr val="bg1"/>
                </a:solidFill>
              </a:rPr>
              <a:t>Türkiye’deki Şirketlerin İtibar Yönetimi Performansı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AF6BD6-AFFE-4AD5-A6FD-A5AE01CFDB74}"/>
              </a:ext>
            </a:extLst>
          </p:cNvPr>
          <p:cNvSpPr txBox="1"/>
          <p:nvPr/>
        </p:nvSpPr>
        <p:spPr>
          <a:xfrm>
            <a:off x="144016" y="3138536"/>
            <a:ext cx="8981704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i="1" dirty="0">
                <a:latin typeface="+mj-lt"/>
                <a:cs typeface="Arial" pitchFamily="34" charset="0"/>
              </a:rPr>
              <a:t>Bu çalışma kapsamında CAWI metodolojisi kullanılarak Ocak 2017- Ocak 2018 tarihleri arasında </a:t>
            </a:r>
            <a:r>
              <a:rPr lang="tr-TR" sz="900" i="1" dirty="0"/>
              <a:t>18 yaş ve üstü </a:t>
            </a:r>
            <a:r>
              <a:rPr lang="tr-TR" sz="900" i="1" dirty="0">
                <a:cs typeface="Tahoma" pitchFamily="34" charset="0"/>
              </a:rPr>
              <a:t>Türkiye dijital halk geneli</a:t>
            </a:r>
            <a:r>
              <a:rPr lang="tr-TR" sz="900" i="1" dirty="0">
                <a:latin typeface="+mj-lt"/>
                <a:cs typeface="Arial" pitchFamily="34" charset="0"/>
              </a:rPr>
              <a:t> 9.649 kişi ve 12 sektörden 112 şirket ile görüşülmüştür.</a:t>
            </a:r>
          </a:p>
          <a:p>
            <a:pPr>
              <a:spcBef>
                <a:spcPts val="300"/>
              </a:spcBef>
            </a:pPr>
            <a:endParaRPr lang="en-US" sz="900" i="1" dirty="0" err="1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3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gray">
          <a:xfrm>
            <a:off x="0" y="0"/>
            <a:ext cx="9144000" cy="84355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0"/>
          <p:cNvSpPr txBox="1"/>
          <p:nvPr/>
        </p:nvSpPr>
        <p:spPr>
          <a:xfrm>
            <a:off x="179512" y="108112"/>
            <a:ext cx="9073008" cy="6971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1600" b="1" dirty="0">
                <a:solidFill>
                  <a:srgbClr val="AB0534"/>
                </a:solidFill>
                <a:latin typeface="Arial" pitchFamily="34" charset="0"/>
                <a:ea typeface="+mj-ea"/>
                <a:cs typeface="+mj-cs"/>
              </a:rPr>
              <a:t>RepMan Türkiye İtibar Yönetimi Performans Araştırması Neleri İnceledi?</a:t>
            </a:r>
            <a:endParaRPr lang="en-US" sz="1600" b="1" dirty="0" err="1">
              <a:solidFill>
                <a:srgbClr val="AB0534"/>
              </a:solidFill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AAEF1D0E-C3DB-4B03-A56E-FA568B9B8EF7}"/>
              </a:ext>
            </a:extLst>
          </p:cNvPr>
          <p:cNvSpPr/>
          <p:nvPr/>
        </p:nvSpPr>
        <p:spPr bwMode="gray">
          <a:xfrm>
            <a:off x="281026" y="1131590"/>
            <a:ext cx="8540582" cy="3212456"/>
          </a:xfrm>
          <a:prstGeom prst="round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EED1CA-6A67-45E8-96B4-45282D71F898}"/>
              </a:ext>
            </a:extLst>
          </p:cNvPr>
          <p:cNvSpPr/>
          <p:nvPr/>
        </p:nvSpPr>
        <p:spPr bwMode="gray">
          <a:xfrm>
            <a:off x="3754356" y="1879683"/>
            <a:ext cx="1750667" cy="17215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579CBD5-111A-4811-B509-840D923DDB38}"/>
              </a:ext>
            </a:extLst>
          </p:cNvPr>
          <p:cNvSpPr/>
          <p:nvPr/>
        </p:nvSpPr>
        <p:spPr bwMode="gray">
          <a:xfrm>
            <a:off x="381125" y="1136861"/>
            <a:ext cx="3536534" cy="320718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5CAEAB5-758A-433F-AE63-A3DE5A64C865}"/>
              </a:ext>
            </a:extLst>
          </p:cNvPr>
          <p:cNvSpPr/>
          <p:nvPr/>
        </p:nvSpPr>
        <p:spPr bwMode="gray">
          <a:xfrm>
            <a:off x="1656868" y="1282539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TANINMA/ İLETİŞİM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DBB4EE04-CFA7-44BB-A506-C0CCD46F72E5}"/>
              </a:ext>
            </a:extLst>
          </p:cNvPr>
          <p:cNvSpPr/>
          <p:nvPr/>
        </p:nvSpPr>
        <p:spPr bwMode="gray">
          <a:xfrm>
            <a:off x="534552" y="2476093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ÜRÜN / HİZMET KALİTESİ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69D1F443-0D8C-4B21-9E70-E8B2BE63648A}"/>
              </a:ext>
            </a:extLst>
          </p:cNvPr>
          <p:cNvSpPr/>
          <p:nvPr/>
        </p:nvSpPr>
        <p:spPr bwMode="gray">
          <a:xfrm>
            <a:off x="724691" y="1629140"/>
            <a:ext cx="964203" cy="763565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YÖNETİM KALİTESİ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DB7DA4B8-21C3-40B6-A5E9-2A8B956C6D80}"/>
              </a:ext>
            </a:extLst>
          </p:cNvPr>
          <p:cNvSpPr/>
          <p:nvPr/>
        </p:nvSpPr>
        <p:spPr bwMode="gray">
          <a:xfrm>
            <a:off x="1123857" y="3329708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İŞVEREN MARKASI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FD23E931-3DE7-4494-B3C3-FA40B3B2C0F5}"/>
              </a:ext>
            </a:extLst>
          </p:cNvPr>
          <p:cNvSpPr/>
          <p:nvPr/>
        </p:nvSpPr>
        <p:spPr bwMode="gray">
          <a:xfrm>
            <a:off x="2778183" y="2513282"/>
            <a:ext cx="963084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803ECE95-C73E-4D0F-A575-EE7B8A38D5CF}"/>
              </a:ext>
            </a:extLst>
          </p:cNvPr>
          <p:cNvSpPr/>
          <p:nvPr/>
        </p:nvSpPr>
        <p:spPr bwMode="gray">
          <a:xfrm>
            <a:off x="2553982" y="1670452"/>
            <a:ext cx="963084" cy="763565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64E5A100-6260-45FD-AD1D-33A0635EFAB6}"/>
              </a:ext>
            </a:extLst>
          </p:cNvPr>
          <p:cNvSpPr/>
          <p:nvPr/>
        </p:nvSpPr>
        <p:spPr bwMode="gray">
          <a:xfrm>
            <a:off x="2182190" y="3332841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855506D9-43AD-4A24-8FF1-C6FF084D9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242" y="2595923"/>
            <a:ext cx="1462114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ctr">
              <a:spcBef>
                <a:spcPts val="300"/>
              </a:spcBef>
            </a:pPr>
            <a:r>
              <a:rPr lang="en-US" sz="800" b="1" dirty="0">
                <a:solidFill>
                  <a:schemeClr val="bg1"/>
                </a:solidFill>
              </a:rPr>
              <a:t>KURUMSAL SORUMLULUK</a:t>
            </a:r>
            <a:endParaRPr lang="tr-TR" sz="800" b="1" dirty="0">
              <a:solidFill>
                <a:schemeClr val="bg1"/>
              </a:solidFill>
            </a:endParaRPr>
          </a:p>
        </p:txBody>
      </p:sp>
      <p:sp>
        <p:nvSpPr>
          <p:cNvPr id="27" name="TextBox 13">
            <a:extLst>
              <a:ext uri="{FF2B5EF4-FFF2-40B4-BE49-F238E27FC236}">
                <a16:creationId xmlns:a16="http://schemas.microsoft.com/office/drawing/2014/main" id="{CE7875F2-72A8-4966-94F3-1BE2F42F1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653" y="1765240"/>
            <a:ext cx="710288" cy="57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300"/>
              </a:spcBef>
            </a:pPr>
            <a:r>
              <a:rPr lang="tr-TR" sz="800" b="1">
                <a:solidFill>
                  <a:schemeClr val="bg1"/>
                </a:solidFill>
              </a:rPr>
              <a:t>FİNANSAL SAĞLAMLIK</a:t>
            </a: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2F69C005-0DF1-47C8-87CD-8DD39914B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059" y="3416242"/>
            <a:ext cx="760624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300"/>
              </a:spcBef>
            </a:pPr>
            <a:r>
              <a:rPr lang="tr-TR" sz="800" b="1" dirty="0">
                <a:solidFill>
                  <a:schemeClr val="bg1"/>
                </a:solidFill>
              </a:rPr>
              <a:t>DUYGUSAL BAĞLILIK</a:t>
            </a:r>
          </a:p>
        </p:txBody>
      </p:sp>
      <p:sp>
        <p:nvSpPr>
          <p:cNvPr id="29" name="TextBox 12">
            <a:extLst>
              <a:ext uri="{FF2B5EF4-FFF2-40B4-BE49-F238E27FC236}">
                <a16:creationId xmlns:a16="http://schemas.microsoft.com/office/drawing/2014/main" id="{5BEECA78-077F-4E5D-9698-CDB29CEFD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973" y="2397686"/>
            <a:ext cx="1638646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ctr">
              <a:spcBef>
                <a:spcPts val="300"/>
              </a:spcBef>
            </a:pPr>
            <a:r>
              <a:rPr lang="en-US" sz="1400" b="1" dirty="0">
                <a:solidFill>
                  <a:schemeClr val="accent5"/>
                </a:solidFill>
              </a:rPr>
              <a:t>DEĞERLER</a:t>
            </a:r>
            <a:endParaRPr lang="tr-TR" sz="1400" b="1" dirty="0">
              <a:solidFill>
                <a:schemeClr val="accent5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3B41BA0-EF96-44C9-AD87-AA1D8DF20A10}"/>
              </a:ext>
            </a:extLst>
          </p:cNvPr>
          <p:cNvSpPr/>
          <p:nvPr/>
        </p:nvSpPr>
        <p:spPr bwMode="gray">
          <a:xfrm>
            <a:off x="5327899" y="1131590"/>
            <a:ext cx="3536534" cy="320718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tr-TR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9C2AF9B3-0BC2-40B0-9B71-DE686B768955}"/>
              </a:ext>
            </a:extLst>
          </p:cNvPr>
          <p:cNvSpPr/>
          <p:nvPr/>
        </p:nvSpPr>
        <p:spPr bwMode="gray">
          <a:xfrm>
            <a:off x="6603642" y="1277268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Satın alma</a:t>
            </a: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EF0370CE-13BB-4965-AC52-2E24F2613808}"/>
              </a:ext>
            </a:extLst>
          </p:cNvPr>
          <p:cNvSpPr/>
          <p:nvPr/>
        </p:nvSpPr>
        <p:spPr bwMode="gray">
          <a:xfrm>
            <a:off x="5481326" y="2470822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İtibarlı ve güvenilir  kurum olma</a:t>
            </a: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3E3325F5-A53D-45A6-BF0B-6FB1BF993AD0}"/>
              </a:ext>
            </a:extLst>
          </p:cNvPr>
          <p:cNvSpPr/>
          <p:nvPr/>
        </p:nvSpPr>
        <p:spPr bwMode="gray">
          <a:xfrm>
            <a:off x="5671465" y="1623869"/>
            <a:ext cx="964203" cy="763565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İş ortaklığı tercihi</a:t>
            </a: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44D44FB6-CCB7-4AFA-ABD7-0584835C8A37}"/>
              </a:ext>
            </a:extLst>
          </p:cNvPr>
          <p:cNvSpPr/>
          <p:nvPr/>
        </p:nvSpPr>
        <p:spPr bwMode="gray">
          <a:xfrm>
            <a:off x="6070631" y="3324437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tr-TR" sz="800" b="1" dirty="0">
                <a:solidFill>
                  <a:schemeClr val="bg1"/>
                </a:solidFill>
                <a:cs typeface="Arial" pitchFamily="34" charset="0"/>
              </a:rPr>
              <a:t>Sosyal faaliyetlerinde yer almak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570532E6-96B7-4B8C-89DE-E842D622C26D}"/>
              </a:ext>
            </a:extLst>
          </p:cNvPr>
          <p:cNvSpPr/>
          <p:nvPr/>
        </p:nvSpPr>
        <p:spPr bwMode="gray">
          <a:xfrm>
            <a:off x="7724957" y="2508011"/>
            <a:ext cx="963084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92C04275-3AC7-4C12-829A-CC0EE75C8C28}"/>
              </a:ext>
            </a:extLst>
          </p:cNvPr>
          <p:cNvSpPr/>
          <p:nvPr/>
        </p:nvSpPr>
        <p:spPr bwMode="gray">
          <a:xfrm>
            <a:off x="7500756" y="1665181"/>
            <a:ext cx="963084" cy="763565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Hexagon 46">
            <a:extLst>
              <a:ext uri="{FF2B5EF4-FFF2-40B4-BE49-F238E27FC236}">
                <a16:creationId xmlns:a16="http://schemas.microsoft.com/office/drawing/2014/main" id="{C7361067-56B9-471D-BEB6-0F84A3455590}"/>
              </a:ext>
            </a:extLst>
          </p:cNvPr>
          <p:cNvSpPr/>
          <p:nvPr/>
        </p:nvSpPr>
        <p:spPr bwMode="gray">
          <a:xfrm>
            <a:off x="7128964" y="3327570"/>
            <a:ext cx="964203" cy="764617"/>
          </a:xfrm>
          <a:prstGeom prst="hexagon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Font typeface="Courier New" pitchFamily="49" charset="0"/>
              <a:buNone/>
              <a:defRPr/>
            </a:pPr>
            <a:endParaRPr lang="tr-TR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TextBox 12">
            <a:extLst>
              <a:ext uri="{FF2B5EF4-FFF2-40B4-BE49-F238E27FC236}">
                <a16:creationId xmlns:a16="http://schemas.microsoft.com/office/drawing/2014/main" id="{A4610091-2B9C-4C6F-B6C5-A48E06DC4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16" y="2590652"/>
            <a:ext cx="1462114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ctr">
              <a:spcBef>
                <a:spcPts val="300"/>
              </a:spcBef>
            </a:pPr>
            <a:r>
              <a:rPr lang="tr-TR" sz="800" b="1" dirty="0">
                <a:solidFill>
                  <a:schemeClr val="bg1"/>
                </a:solidFill>
              </a:rPr>
              <a:t>Çalışılmak </a:t>
            </a:r>
          </a:p>
          <a:p>
            <a:pPr lvl="1" algn="ctr">
              <a:spcBef>
                <a:spcPts val="300"/>
              </a:spcBef>
            </a:pPr>
            <a:r>
              <a:rPr lang="tr-TR" sz="800" b="1" dirty="0">
                <a:solidFill>
                  <a:schemeClr val="bg1"/>
                </a:solidFill>
              </a:rPr>
              <a:t>istenen şirket</a:t>
            </a:r>
          </a:p>
        </p:txBody>
      </p:sp>
      <p:sp>
        <p:nvSpPr>
          <p:cNvPr id="49" name="TextBox 13">
            <a:extLst>
              <a:ext uri="{FF2B5EF4-FFF2-40B4-BE49-F238E27FC236}">
                <a16:creationId xmlns:a16="http://schemas.microsoft.com/office/drawing/2014/main" id="{4A7D1029-BCB1-4D5B-8EC2-005BE06AC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427" y="1759969"/>
            <a:ext cx="710288" cy="57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300"/>
              </a:spcBef>
            </a:pPr>
            <a:r>
              <a:rPr lang="tr-TR" sz="800" b="1" dirty="0">
                <a:solidFill>
                  <a:schemeClr val="bg1"/>
                </a:solidFill>
              </a:rPr>
              <a:t>Tavsiye etme</a:t>
            </a:r>
          </a:p>
        </p:txBody>
      </p:sp>
      <p:sp>
        <p:nvSpPr>
          <p:cNvPr id="50" name="TextBox 14">
            <a:extLst>
              <a:ext uri="{FF2B5EF4-FFF2-40B4-BE49-F238E27FC236}">
                <a16:creationId xmlns:a16="http://schemas.microsoft.com/office/drawing/2014/main" id="{10027B89-3E3E-43B0-A980-B2C2BE08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833" y="3410971"/>
            <a:ext cx="760624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300"/>
              </a:spcBef>
            </a:pPr>
            <a:r>
              <a:rPr lang="tr-TR" sz="800" b="1" dirty="0">
                <a:solidFill>
                  <a:schemeClr val="bg1"/>
                </a:solidFill>
              </a:rPr>
              <a:t>Hisse senetlerine yatırım</a:t>
            </a:r>
          </a:p>
        </p:txBody>
      </p:sp>
      <p:sp>
        <p:nvSpPr>
          <p:cNvPr id="51" name="TextBox 12">
            <a:extLst>
              <a:ext uri="{FF2B5EF4-FFF2-40B4-BE49-F238E27FC236}">
                <a16:creationId xmlns:a16="http://schemas.microsoft.com/office/drawing/2014/main" id="{0305B58C-9CBF-4FDA-8B8C-D9872B17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747" y="2392415"/>
            <a:ext cx="1638646" cy="57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ctr">
              <a:spcBef>
                <a:spcPts val="300"/>
              </a:spcBef>
            </a:pPr>
            <a:r>
              <a:rPr lang="tr-TR" sz="1400" b="1" dirty="0">
                <a:solidFill>
                  <a:schemeClr val="accent5"/>
                </a:solidFill>
              </a:rPr>
              <a:t>İŞ SONUÇLARI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E8BFE32-4307-4F71-A646-E315137A1E5B}"/>
              </a:ext>
            </a:extLst>
          </p:cNvPr>
          <p:cNvSpPr/>
          <p:nvPr/>
        </p:nvSpPr>
        <p:spPr>
          <a:xfrm>
            <a:off x="3843314" y="2387434"/>
            <a:ext cx="1587698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RMS</a:t>
            </a:r>
          </a:p>
          <a:p>
            <a:pPr algn="ctr">
              <a:spcBef>
                <a:spcPts val="300"/>
              </a:spcBef>
            </a:pPr>
            <a:r>
              <a:rPr lang="tr-TR" sz="10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İtibar Yönetimi Performansı Skoru</a:t>
            </a:r>
          </a:p>
        </p:txBody>
      </p:sp>
      <p:sp>
        <p:nvSpPr>
          <p:cNvPr id="54" name="Metin kutusu 5">
            <a:extLst>
              <a:ext uri="{FF2B5EF4-FFF2-40B4-BE49-F238E27FC236}">
                <a16:creationId xmlns:a16="http://schemas.microsoft.com/office/drawing/2014/main" id="{3F85B14D-88D1-478B-9AF4-97A28BF8217A}"/>
              </a:ext>
            </a:extLst>
          </p:cNvPr>
          <p:cNvSpPr txBox="1"/>
          <p:nvPr/>
        </p:nvSpPr>
        <p:spPr>
          <a:xfrm>
            <a:off x="399100" y="4448140"/>
            <a:ext cx="8095904" cy="36004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000" dirty="0">
                <a:latin typeface="Arial" pitchFamily="34" charset="0"/>
                <a:cs typeface="Arial" pitchFamily="34" charset="0"/>
              </a:rPr>
              <a:t>İtibar yönetimini performansı 7 boyut üzerinden ölçümlenmektedir. </a:t>
            </a:r>
          </a:p>
          <a:p>
            <a:pPr>
              <a:spcBef>
                <a:spcPts val="300"/>
              </a:spcBef>
            </a:pPr>
            <a:r>
              <a:rPr lang="tr-TR" sz="1000" dirty="0">
                <a:latin typeface="Arial" pitchFamily="34" charset="0"/>
                <a:cs typeface="Arial" pitchFamily="34" charset="0"/>
              </a:rPr>
              <a:t>Elde edilen itibar yönetimi performansı ise iş sonuçlarını hareket ettirmektedir.</a:t>
            </a:r>
          </a:p>
          <a:p>
            <a:pPr>
              <a:spcBef>
                <a:spcPts val="300"/>
              </a:spcBef>
            </a:pPr>
            <a:endParaRPr lang="tr-TR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9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3880E73-62B3-4D5B-8D13-4C273D7CCCE8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851" y="51470"/>
            <a:ext cx="6408449" cy="576105"/>
          </a:xfrm>
        </p:spPr>
        <p:txBody>
          <a:bodyPr anchor="ctr"/>
          <a:lstStyle/>
          <a:p>
            <a:r>
              <a:rPr lang="tr-TR" sz="1600" b="1" dirty="0">
                <a:solidFill>
                  <a:schemeClr val="bg1"/>
                </a:solidFill>
              </a:rPr>
              <a:t>Türkiye’de Şirketlerin RMS – İtibar Yönetimi Performansı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976" y="4636294"/>
            <a:ext cx="948426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000" dirty="0">
                <a:latin typeface="Arial" pitchFamily="34" charset="0"/>
                <a:cs typeface="Arial" pitchFamily="34" charset="0"/>
              </a:rPr>
              <a:t>Baz: 112 Şirket </a:t>
            </a:r>
            <a:endParaRPr lang="en-US" sz="1000" dirty="0" err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C639EA1-C8F6-4783-B87C-7C01B7B6A486}"/>
              </a:ext>
            </a:extLst>
          </p:cNvPr>
          <p:cNvGrpSpPr/>
          <p:nvPr/>
        </p:nvGrpSpPr>
        <p:grpSpPr>
          <a:xfrm>
            <a:off x="450163" y="1815666"/>
            <a:ext cx="4405145" cy="2911459"/>
            <a:chOff x="450163" y="1815666"/>
            <a:chExt cx="4405145" cy="291145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7907B23-A383-42FB-B62C-18978A50F35C}"/>
                </a:ext>
              </a:extLst>
            </p:cNvPr>
            <p:cNvGrpSpPr/>
            <p:nvPr/>
          </p:nvGrpSpPr>
          <p:grpSpPr>
            <a:xfrm>
              <a:off x="450163" y="1815666"/>
              <a:ext cx="4121837" cy="2736304"/>
              <a:chOff x="450163" y="1815666"/>
              <a:chExt cx="4121837" cy="2736304"/>
            </a:xfrm>
          </p:grpSpPr>
          <mc:AlternateContent xmlns:mc="http://schemas.openxmlformats.org/markup-compatibility/2006">
            <mc:Choice xmlns:cx2="http://schemas.microsoft.com/office/drawing/2015/10/21/chartex" xmlns="" Requires="cx2">
              <p:graphicFrame>
                <p:nvGraphicFramePr>
                  <p:cNvPr id="7" name="Chart 6"/>
                  <p:cNvGraphicFramePr/>
                  <p:nvPr>
                    <p:extLst>
                      <p:ext uri="{D42A27DB-BD31-4B8C-83A1-F6EECF244321}">
                        <p14:modId xmlns:p14="http://schemas.microsoft.com/office/powerpoint/2010/main" val="5076542"/>
                      </p:ext>
                    </p:extLst>
                  </p:nvPr>
                </p:nvGraphicFramePr>
                <p:xfrm>
                  <a:off x="450163" y="1815666"/>
                  <a:ext cx="4121837" cy="2736304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2"/>
                  </a:graphicData>
                </a:graphic>
              </p:graphicFrame>
            </mc:Choice>
            <mc:Fallback>
              <p:pic>
                <p:nvPicPr>
                  <p:cNvPr id="7" name="Chart 6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50163" y="1815666"/>
                    <a:ext cx="4121837" cy="2736304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2" name="TextBox 1"/>
              <p:cNvSpPr txBox="1"/>
              <p:nvPr/>
            </p:nvSpPr>
            <p:spPr>
              <a:xfrm>
                <a:off x="2768858" y="4227934"/>
                <a:ext cx="288032" cy="288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tr-TR" sz="1200" dirty="0">
                    <a:latin typeface="Arial" pitchFamily="34" charset="0"/>
                    <a:cs typeface="Arial" pitchFamily="34" charset="0"/>
                  </a:rPr>
                  <a:t>%1</a:t>
                </a:r>
                <a:endParaRPr lang="en-US" sz="1200" dirty="0" err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ight Brace 5"/>
            <p:cNvSpPr/>
            <p:nvPr/>
          </p:nvSpPr>
          <p:spPr>
            <a:xfrm>
              <a:off x="4603280" y="1815666"/>
              <a:ext cx="252028" cy="2911459"/>
            </a:xfrm>
            <a:prstGeom prst="rightBrac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004108" y="2623323"/>
            <a:ext cx="3456384" cy="12961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65,6 (RMS)</a:t>
            </a:r>
          </a:p>
          <a:p>
            <a:pPr algn="ctr">
              <a:spcBef>
                <a:spcPts val="300"/>
              </a:spcBef>
            </a:pPr>
            <a:r>
              <a:rPr lang="tr-TR" dirty="0">
                <a:latin typeface="Arial" pitchFamily="34" charset="0"/>
                <a:cs typeface="Arial" pitchFamily="34" charset="0"/>
              </a:rPr>
              <a:t>Türkiye’deki Şirketlerin İtibar Yönetimi Performans Ortalaması</a:t>
            </a:r>
            <a:endParaRPr lang="en-US" sz="24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F79D5C-3FBA-4160-B15C-C747EA8AC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225" y="944379"/>
            <a:ext cx="4248149" cy="493232"/>
          </a:xfrm>
          <a:prstGeom prst="rect">
            <a:avLst/>
          </a:prstGeom>
        </p:spPr>
      </p:pic>
      <p:pic>
        <p:nvPicPr>
          <p:cNvPr id="26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75FBF959-F07F-4CED-9CA1-CDADD639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3880E73-62B3-4D5B-8D13-4C273D7CCCE8}"/>
              </a:ext>
            </a:extLst>
          </p:cNvPr>
          <p:cNvSpPr/>
          <p:nvPr/>
        </p:nvSpPr>
        <p:spPr bwMode="gray">
          <a:xfrm>
            <a:off x="0" y="4106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3851" y="51470"/>
            <a:ext cx="7920557" cy="576105"/>
          </a:xfrm>
        </p:spPr>
        <p:txBody>
          <a:bodyPr anchor="ctr"/>
          <a:lstStyle/>
          <a:p>
            <a:r>
              <a:rPr lang="tr-TR" sz="1600" b="1" dirty="0">
                <a:solidFill>
                  <a:schemeClr val="bg1"/>
                </a:solidFill>
              </a:rPr>
              <a:t>RMS – İtibar Yönetimi Performansı – Çalışılmak İstenen Şirket Olma İlişkisi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90DBE5-A73D-4A5A-AA0D-80CF3F4A5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977" y="1135696"/>
            <a:ext cx="7074376" cy="6652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4B13124-1C48-41D2-B40D-51594B671392}"/>
              </a:ext>
            </a:extLst>
          </p:cNvPr>
          <p:cNvSpPr txBox="1"/>
          <p:nvPr/>
        </p:nvSpPr>
        <p:spPr>
          <a:xfrm>
            <a:off x="318202" y="4587974"/>
            <a:ext cx="4743540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i="1" dirty="0">
                <a:latin typeface="Arial" pitchFamily="34" charset="0"/>
                <a:cs typeface="Arial" pitchFamily="34" charset="0"/>
              </a:rPr>
              <a:t>İlgili şirketlerin çalışmak istenen şirket olarak tanımlayacağını belirtilen kişilerin yüzdesini temsil eder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7FEAC3-F0D0-481E-BCEB-CC77A48C0FF5}"/>
              </a:ext>
            </a:extLst>
          </p:cNvPr>
          <p:cNvSpPr txBox="1"/>
          <p:nvPr/>
        </p:nvSpPr>
        <p:spPr>
          <a:xfrm>
            <a:off x="318202" y="4297426"/>
            <a:ext cx="5403327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105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*Yetersiz baz sebebiyle paylaşılmamıştır.</a:t>
            </a:r>
            <a:endParaRPr lang="en-US" sz="1050" i="1" dirty="0" err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0325DCD5-0F37-46C8-9AF7-CD9A46606C48}"/>
              </a:ext>
            </a:extLst>
          </p:cNvPr>
          <p:cNvSpPr/>
          <p:nvPr/>
        </p:nvSpPr>
        <p:spPr bwMode="gray">
          <a:xfrm rot="10800000">
            <a:off x="637376" y="1941070"/>
            <a:ext cx="7074375" cy="864096"/>
          </a:xfrm>
          <a:prstGeom prst="triangle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E1B333-25D3-46C4-9F53-ADE37C34830D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532348" y="2714337"/>
            <a:ext cx="1067584" cy="1080000"/>
          </a:xfrm>
          <a:prstGeom prst="ellipse">
            <a:avLst/>
          </a:prstGeom>
          <a:solidFill>
            <a:srgbClr val="86C97E"/>
          </a:solidFill>
          <a:ln>
            <a:noFill/>
          </a:ln>
          <a:effectLst/>
          <a:extLst/>
        </p:spPr>
        <p:txBody>
          <a:bodyPr wrap="none" lIns="175500" tIns="35100" rIns="67500" bIns="35100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Arial" pitchFamily="34" charset="0"/>
              </a:rPr>
              <a:t>  69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</a:rPr>
              <a:t>%</a:t>
            </a:r>
            <a:r>
              <a:rPr lang="tr-TR" sz="32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endParaRPr lang="en-US" sz="3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03E6B3-CA40-49E4-8BD7-2A920F825392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5560182" y="2894337"/>
            <a:ext cx="900000" cy="900000"/>
          </a:xfrm>
          <a:prstGeom prst="ellipse">
            <a:avLst/>
          </a:prstGeom>
          <a:solidFill>
            <a:srgbClr val="CCDD82"/>
          </a:solidFill>
          <a:ln>
            <a:noFill/>
          </a:ln>
          <a:effectLst/>
          <a:extLst/>
        </p:spPr>
        <p:txBody>
          <a:bodyPr wrap="none" lIns="175500" tIns="35100" rIns="67500" bIns="3510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  <a:latin typeface="Arial" pitchFamily="34" charset="0"/>
              </a:rPr>
              <a:t>  65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</a:rPr>
              <a:t>%</a:t>
            </a:r>
            <a:r>
              <a:rPr lang="tr-TR" sz="2800" b="1" dirty="0">
                <a:solidFill>
                  <a:schemeClr val="bg1"/>
                </a:solidFill>
                <a:latin typeface="Arial" pitchFamily="34" charset="0"/>
              </a:rPr>
              <a:t>   </a:t>
            </a: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B98333-3332-459A-A9BA-151387494E52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924237" y="3002337"/>
            <a:ext cx="792000" cy="792000"/>
          </a:xfrm>
          <a:prstGeom prst="ellipse">
            <a:avLst/>
          </a:prstGeom>
          <a:solidFill>
            <a:srgbClr val="FEDC81"/>
          </a:solidFill>
          <a:ln>
            <a:noFill/>
          </a:ln>
          <a:effectLst/>
          <a:extLst/>
        </p:spPr>
        <p:txBody>
          <a:bodyPr wrap="none" lIns="175500" tIns="35100" rIns="67500" bIns="35100" anchor="ctr"/>
          <a:lstStyle/>
          <a:p>
            <a:pPr algn="ctr"/>
            <a:r>
              <a:rPr lang="tr-TR" sz="2200" b="1" dirty="0">
                <a:solidFill>
                  <a:schemeClr val="bg1"/>
                </a:solidFill>
                <a:latin typeface="Arial" pitchFamily="34" charset="0"/>
              </a:rPr>
              <a:t>  58	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</a:rPr>
              <a:t>%</a:t>
            </a:r>
            <a:r>
              <a:rPr lang="tr-TR" sz="22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endParaRPr lang="en-US" sz="2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D0747C3-EEA8-45E1-A408-709E872896D8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68154" y="3071821"/>
            <a:ext cx="720000" cy="720000"/>
          </a:xfrm>
          <a:prstGeom prst="ellipse">
            <a:avLst/>
          </a:prstGeom>
          <a:solidFill>
            <a:srgbClr val="F98570"/>
          </a:solidFill>
          <a:ln>
            <a:noFill/>
          </a:ln>
          <a:effectLst/>
          <a:extLst/>
        </p:spPr>
        <p:txBody>
          <a:bodyPr wrap="none" lIns="175500" tIns="35100" rIns="67500" bIns="35100" anchor="ctr"/>
          <a:lstStyle/>
          <a:p>
            <a:pPr algn="ctr"/>
            <a:r>
              <a:rPr lang="tr-TR" sz="2000" b="1" dirty="0">
                <a:solidFill>
                  <a:schemeClr val="bg1"/>
                </a:solidFill>
                <a:latin typeface="Arial" pitchFamily="34" charset="0"/>
              </a:rPr>
              <a:t>  *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%</a:t>
            </a:r>
            <a:r>
              <a:rPr lang="tr-TR" sz="20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endParaRPr lang="en-US" sz="20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0FA59E-C0F3-421C-A79D-5E53A2D89633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737022" y="3002337"/>
            <a:ext cx="792000" cy="792000"/>
          </a:xfrm>
          <a:prstGeom prst="ellipse">
            <a:avLst/>
          </a:prstGeom>
          <a:solidFill>
            <a:srgbClr val="EEE683"/>
          </a:solidFill>
          <a:ln>
            <a:noFill/>
          </a:ln>
          <a:effectLst/>
          <a:extLst/>
        </p:spPr>
        <p:txBody>
          <a:bodyPr wrap="none" lIns="175500" tIns="35100" rIns="67500" bIns="35100" anchor="ctr"/>
          <a:lstStyle/>
          <a:p>
            <a:pPr algn="ctr"/>
            <a:r>
              <a:rPr lang="tr-TR" sz="2200" b="1" dirty="0">
                <a:solidFill>
                  <a:schemeClr val="bg1"/>
                </a:solidFill>
                <a:latin typeface="Arial" pitchFamily="34" charset="0"/>
              </a:rPr>
              <a:t>  58</a:t>
            </a:r>
            <a:r>
              <a:rPr lang="en-US" sz="2200" b="1" dirty="0">
                <a:solidFill>
                  <a:schemeClr val="bg1"/>
                </a:solidFill>
                <a:latin typeface="Arial" pitchFamily="34" charset="0"/>
              </a:rPr>
              <a:t>%</a:t>
            </a:r>
            <a:r>
              <a:rPr lang="tr-TR" sz="2200" b="1" dirty="0">
                <a:solidFill>
                  <a:schemeClr val="bg1"/>
                </a:solidFill>
                <a:latin typeface="Arial" pitchFamily="34" charset="0"/>
              </a:rPr>
              <a:t>  </a:t>
            </a:r>
            <a:endParaRPr lang="en-US" sz="2200" b="1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23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707D2E10-6057-436B-86D1-355E7FC5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4275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1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C3F1C3-E6F7-442B-AB30-62C329891318}"/>
              </a:ext>
            </a:extLst>
          </p:cNvPr>
          <p:cNvSpPr/>
          <p:nvPr/>
        </p:nvSpPr>
        <p:spPr bwMode="gray">
          <a:xfrm>
            <a:off x="-227" y="2139702"/>
            <a:ext cx="9144000" cy="843558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DB10C9-D699-4E87-9CFA-EF966D3D9FB0}"/>
              </a:ext>
            </a:extLst>
          </p:cNvPr>
          <p:cNvSpPr txBox="1"/>
          <p:nvPr/>
        </p:nvSpPr>
        <p:spPr>
          <a:xfrm>
            <a:off x="162068" y="1852330"/>
            <a:ext cx="8874427" cy="14401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2400" b="1" dirty="0">
                <a:solidFill>
                  <a:schemeClr val="bg1"/>
                </a:solidFill>
              </a:rPr>
              <a:t>İş Dünyasını Yönetenler için 2018’de “İşveren Markası” Alanındaki Öncelikler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0C5C6-18D1-4E67-9983-93CE08645C7D}"/>
              </a:ext>
            </a:extLst>
          </p:cNvPr>
          <p:cNvSpPr txBox="1"/>
          <p:nvPr/>
        </p:nvSpPr>
        <p:spPr>
          <a:xfrm>
            <a:off x="144016" y="3138536"/>
            <a:ext cx="8981704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900" i="1" dirty="0">
                <a:latin typeface="+mj-lt"/>
                <a:cs typeface="Arial" pitchFamily="34" charset="0"/>
              </a:rPr>
              <a:t>Bu çalışma kapsamında CAWI metodolojisi kullanılarak 2017 Sonbahar (Eylül-Ekim) döneminde, 615 İş dünyası temsilcisi (yönetici pozisyonunda) ile görüşülerek gerçekleştirilmiştir.</a:t>
            </a:r>
          </a:p>
          <a:p>
            <a:pPr>
              <a:spcBef>
                <a:spcPts val="300"/>
              </a:spcBef>
            </a:pPr>
            <a:endParaRPr lang="en-US" sz="900" i="1" dirty="0" err="1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151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0;0;14.25;14.09646;28.34646;28.26968;42.51968;28.26968;42.51968;28.26968;42.51968;28.26968;42.51968;28.26968;42.51968;"/>
  <p:tag name="VCT-BULLETVISIBILITY" val="G  *******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fKD9.VaEW5vJXCTLqM5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UfBk5kG0ubUTWNAUFVu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DkWbMRekKIb.rvNajv5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kNjuXkEUGblfkH_7CWS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7.12.2011 15:26:33"/>
  <p:tag name="VCT-TEMPLATE" val="GfK Template for Office  2007-2010 16-9.potx"/>
  <p:tag name="VCTMASTER" val="GfK Template PPT 2007-2010 16-9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iQFL5Um0G71VzUZ1wq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iQFL5Um0G71VzUZ1wq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iQFL5Um0G71VzUZ1wq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iQFL5Um0G71VzUZ1wq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iQFL5Um0G71VzUZ1wq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tN.ZC1jUKVJLxhpEorQ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LoWy9PwkOYztlXb5yHRQ"/>
</p:tagLst>
</file>

<file path=ppt/theme/theme1.xml><?xml version="1.0" encoding="utf-8"?>
<a:theme xmlns:a="http://schemas.openxmlformats.org/drawingml/2006/main" name="ZENNA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E95E0F"/>
      </a:hlink>
      <a:folHlink>
        <a:srgbClr val="0041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ZENNA Master Slayt" id="{1DB3B1CC-1D47-4818-B00B-4C8FB755525F}" vid="{196071D2-6934-418D-92A9-897E09B282FC}"/>
    </a:ext>
  </a:extLst>
</a:theme>
</file>

<file path=ppt/theme/theme2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ZENNA Master Slayt</Template>
  <TotalTime>3538</TotalTime>
  <Words>783</Words>
  <Application>Microsoft Office PowerPoint</Application>
  <PresentationFormat>Ekran Gösterisi (16:9)</PresentationFormat>
  <Paragraphs>167</Paragraphs>
  <Slides>15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Tahoma</vt:lpstr>
      <vt:lpstr>Wingdings</vt:lpstr>
      <vt:lpstr>ZENNA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Türkiye’de Şirketlerin RMS – İtibar Yönetimi Performansı</vt:lpstr>
      <vt:lpstr>RMS – İtibar Yönetimi Performansı – Çalışılmak İstenen Şirket Olma İlişkisi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sadas</dc:title>
  <dc:subject>[Subtitle of presentation]</dc:subject>
  <dc:creator>Zafer Natan</dc:creator>
  <dc:description>Optimized for MS PowerPoint 2010 (optionally can be used under MS PowerPoint 2007).</dc:description>
  <cp:lastModifiedBy>ronaldinho424</cp:lastModifiedBy>
  <cp:revision>502</cp:revision>
  <cp:lastPrinted>2011-09-08T07:53:45Z</cp:lastPrinted>
  <dcterms:created xsi:type="dcterms:W3CDTF">2016-08-24T14:07:51Z</dcterms:created>
  <dcterms:modified xsi:type="dcterms:W3CDTF">2018-04-02T19:06:45Z</dcterms:modified>
</cp:coreProperties>
</file>